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Lst>
  <p:sldSz cx="9144000" cy="6858000" type="screen4x3"/>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224" y="-180"/>
      </p:cViewPr>
      <p:guideLst>
        <p:guide orient="horz" pos="2160"/>
        <p:guide pos="2880"/>
      </p:guideLst>
    </p:cSldViewPr>
  </p:slideViewPr>
  <p:notesTextViewPr>
    <p:cViewPr>
      <p:scale>
        <a:sx n="100" d="100"/>
        <a:sy n="100" d="100"/>
      </p:scale>
      <p:origin x="0" y="0"/>
    </p:cViewPr>
  </p:notesTextViewPr>
  <p:notesViewPr>
    <p:cSldViewPr>
      <p:cViewPr>
        <p:scale>
          <a:sx n="1" d="1"/>
          <a:sy n="1" d="1"/>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369.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C-5CC6-11CF-8D67-00AA00BDCE1D}"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3.png"/><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1" Type="http://schemas.openxmlformats.org/officeDocument/2006/relationships/tags" Target="../tags/tag21.xml"/><Relationship Id="rId30" Type="http://schemas.openxmlformats.org/officeDocument/2006/relationships/tags" Target="../tags/tag20.xml"/><Relationship Id="rId3" Type="http://schemas.openxmlformats.org/officeDocument/2006/relationships/image" Target="../media/image1.png"/><Relationship Id="rId29" Type="http://schemas.openxmlformats.org/officeDocument/2006/relationships/tags" Target="../tags/tag19.xml"/><Relationship Id="rId28" Type="http://schemas.openxmlformats.org/officeDocument/2006/relationships/tags" Target="../tags/tag18.xml"/><Relationship Id="rId27" Type="http://schemas.openxmlformats.org/officeDocument/2006/relationships/tags" Target="../tags/tag17.xml"/><Relationship Id="rId26" Type="http://schemas.openxmlformats.org/officeDocument/2006/relationships/tags" Target="../tags/tag16.xml"/><Relationship Id="rId25" Type="http://schemas.openxmlformats.org/officeDocument/2006/relationships/tags" Target="../tags/tag15.xml"/><Relationship Id="rId24" Type="http://schemas.openxmlformats.org/officeDocument/2006/relationships/image" Target="../media/image9.png"/><Relationship Id="rId23" Type="http://schemas.openxmlformats.org/officeDocument/2006/relationships/tags" Target="../tags/tag14.xml"/><Relationship Id="rId22" Type="http://schemas.openxmlformats.org/officeDocument/2006/relationships/image" Target="../media/image8.png"/><Relationship Id="rId21" Type="http://schemas.openxmlformats.org/officeDocument/2006/relationships/tags" Target="../tags/tag13.xml"/><Relationship Id="rId20" Type="http://schemas.openxmlformats.org/officeDocument/2006/relationships/tags" Target="../tags/tag12.xml"/><Relationship Id="rId2" Type="http://schemas.openxmlformats.org/officeDocument/2006/relationships/tags" Target="../tags/tag1.xml"/><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image" Target="../media/image7.png"/><Relationship Id="rId16" Type="http://schemas.openxmlformats.org/officeDocument/2006/relationships/tags" Target="../tags/tag9.xml"/><Relationship Id="rId15" Type="http://schemas.openxmlformats.org/officeDocument/2006/relationships/image" Target="../media/image6.png"/><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image" Target="../media/image5.png"/><Relationship Id="rId11" Type="http://schemas.openxmlformats.org/officeDocument/2006/relationships/tags" Target="../tags/tag6.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12.png"/><Relationship Id="rId6" Type="http://schemas.openxmlformats.org/officeDocument/2006/relationships/tags" Target="../tags/tag24.xml"/><Relationship Id="rId5" Type="http://schemas.openxmlformats.org/officeDocument/2006/relationships/image" Target="../media/image11.png"/><Relationship Id="rId4" Type="http://schemas.openxmlformats.org/officeDocument/2006/relationships/tags" Target="../tags/tag23.xml"/><Relationship Id="rId3" Type="http://schemas.openxmlformats.org/officeDocument/2006/relationships/image" Target="../media/image10.png"/><Relationship Id="rId2" Type="http://schemas.openxmlformats.org/officeDocument/2006/relationships/tags" Target="../tags/tag2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8.png"/><Relationship Id="rId7"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32.xml"/><Relationship Id="rId19" Type="http://schemas.openxmlformats.org/officeDocument/2006/relationships/image" Target="../media/image16.png"/><Relationship Id="rId18" Type="http://schemas.openxmlformats.org/officeDocument/2006/relationships/tags" Target="../tags/tag43.xml"/><Relationship Id="rId17" Type="http://schemas.openxmlformats.org/officeDocument/2006/relationships/image" Target="../media/image15.png"/><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image" Target="../media/image14.png"/><Relationship Id="rId11" Type="http://schemas.openxmlformats.org/officeDocument/2006/relationships/tags" Target="../tags/tag38.xml"/><Relationship Id="rId10"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image" Target="../media/image12.png"/><Relationship Id="rId6" Type="http://schemas.openxmlformats.org/officeDocument/2006/relationships/tags" Target="../tags/tag51.xml"/><Relationship Id="rId5" Type="http://schemas.openxmlformats.org/officeDocument/2006/relationships/image" Target="../media/image11.png"/><Relationship Id="rId4" Type="http://schemas.openxmlformats.org/officeDocument/2006/relationships/tags" Target="../tags/tag50.xml"/><Relationship Id="rId3" Type="http://schemas.openxmlformats.org/officeDocument/2006/relationships/image" Target="../media/image17.png"/><Relationship Id="rId2" Type="http://schemas.openxmlformats.org/officeDocument/2006/relationships/tags" Target="../tags/tag49.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image" Target="../media/image12.png"/><Relationship Id="rId6" Type="http://schemas.openxmlformats.org/officeDocument/2006/relationships/tags" Target="../tags/tag62.xml"/><Relationship Id="rId5" Type="http://schemas.openxmlformats.org/officeDocument/2006/relationships/image" Target="../media/image11.png"/><Relationship Id="rId4" Type="http://schemas.openxmlformats.org/officeDocument/2006/relationships/tags" Target="../tags/tag61.xml"/><Relationship Id="rId3" Type="http://schemas.openxmlformats.org/officeDocument/2006/relationships/image" Target="../media/image10.png"/><Relationship Id="rId2" Type="http://schemas.openxmlformats.org/officeDocument/2006/relationships/tags" Target="../tags/tag60.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11.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image" Target="../media/image12.png"/><Relationship Id="rId11" Type="http://schemas.openxmlformats.org/officeDocument/2006/relationships/tags" Target="../tags/tag80.xml"/><Relationship Id="rId10"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image" Target="../media/image12.png"/><Relationship Id="rId6" Type="http://schemas.openxmlformats.org/officeDocument/2006/relationships/tags" Target="../tags/tag90.xml"/><Relationship Id="rId5" Type="http://schemas.openxmlformats.org/officeDocument/2006/relationships/image" Target="../media/image11.png"/><Relationship Id="rId4" Type="http://schemas.openxmlformats.org/officeDocument/2006/relationships/tags" Target="../tags/tag89.xml"/><Relationship Id="rId3" Type="http://schemas.openxmlformats.org/officeDocument/2006/relationships/image" Target="../media/image10.png"/><Relationship Id="rId2" Type="http://schemas.openxmlformats.org/officeDocument/2006/relationships/tags" Target="../tags/tag88.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image" Target="../media/image12.png"/><Relationship Id="rId6" Type="http://schemas.openxmlformats.org/officeDocument/2006/relationships/tags" Target="../tags/tag101.xml"/><Relationship Id="rId5" Type="http://schemas.openxmlformats.org/officeDocument/2006/relationships/image" Target="../media/image11.png"/><Relationship Id="rId4" Type="http://schemas.openxmlformats.org/officeDocument/2006/relationships/tags" Target="../tags/tag100.xml"/><Relationship Id="rId3" Type="http://schemas.openxmlformats.org/officeDocument/2006/relationships/image" Target="../media/image19.png"/><Relationship Id="rId2" Type="http://schemas.openxmlformats.org/officeDocument/2006/relationships/tags" Target="../tags/tag9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image" Target="../media/image12.png"/><Relationship Id="rId6" Type="http://schemas.openxmlformats.org/officeDocument/2006/relationships/tags" Target="../tags/tag111.xml"/><Relationship Id="rId5" Type="http://schemas.openxmlformats.org/officeDocument/2006/relationships/image" Target="../media/image11.png"/><Relationship Id="rId4" Type="http://schemas.openxmlformats.org/officeDocument/2006/relationships/tags" Target="../tags/tag110.xml"/><Relationship Id="rId3" Type="http://schemas.openxmlformats.org/officeDocument/2006/relationships/image" Target="../media/image20.png"/><Relationship Id="rId2" Type="http://schemas.openxmlformats.org/officeDocument/2006/relationships/tags" Target="../tags/tag109.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media/image8.png"/><Relationship Id="rId7" Type="http://schemas.openxmlformats.org/officeDocument/2006/relationships/tags" Target="../tags/tag122.xml"/><Relationship Id="rId6" Type="http://schemas.openxmlformats.org/officeDocument/2006/relationships/image" Target="../media/image10.png"/><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4" Type="http://schemas.openxmlformats.org/officeDocument/2006/relationships/tags" Target="../tags/tag134.xml"/><Relationship Id="rId23" Type="http://schemas.openxmlformats.org/officeDocument/2006/relationships/tags" Target="../tags/tag133.xml"/><Relationship Id="rId22" Type="http://schemas.openxmlformats.org/officeDocument/2006/relationships/tags" Target="../tags/tag132.xml"/><Relationship Id="rId21" Type="http://schemas.openxmlformats.org/officeDocument/2006/relationships/tags" Target="../tags/tag131.xml"/><Relationship Id="rId20" Type="http://schemas.openxmlformats.org/officeDocument/2006/relationships/tags" Target="../tags/tag130.xml"/><Relationship Id="rId2" Type="http://schemas.openxmlformats.org/officeDocument/2006/relationships/tags" Target="../tags/tag118.xml"/><Relationship Id="rId19" Type="http://schemas.openxmlformats.org/officeDocument/2006/relationships/image" Target="../media/image16.png"/><Relationship Id="rId18" Type="http://schemas.openxmlformats.org/officeDocument/2006/relationships/tags" Target="../tags/tag129.xml"/><Relationship Id="rId17" Type="http://schemas.openxmlformats.org/officeDocument/2006/relationships/image" Target="../media/image15.png"/><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image" Target="../media/image14.png"/><Relationship Id="rId11" Type="http://schemas.openxmlformats.org/officeDocument/2006/relationships/tags" Target="../tags/tag124.xml"/><Relationship Id="rId10"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image" Target="../media/image12.png"/><Relationship Id="rId7" Type="http://schemas.openxmlformats.org/officeDocument/2006/relationships/tags" Target="../tags/tag138.xml"/><Relationship Id="rId6" Type="http://schemas.openxmlformats.org/officeDocument/2006/relationships/image" Target="../media/image11.png"/><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image" Target="../media/image21.png"/><Relationship Id="rId2" Type="http://schemas.openxmlformats.org/officeDocument/2006/relationships/tags" Target="../tags/tag13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image" Target="../media/image21.png"/><Relationship Id="rId3" Type="http://schemas.openxmlformats.org/officeDocument/2006/relationships/tags" Target="../tags/tag146.xml"/><Relationship Id="rId2" Type="http://schemas.openxmlformats.org/officeDocument/2006/relationships/tags" Target="../tags/tag145.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57.xml"/><Relationship Id="rId7" Type="http://schemas.openxmlformats.org/officeDocument/2006/relationships/image" Target="../media/image11.png"/><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image" Target="../media/image21.png"/><Relationship Id="rId3" Type="http://schemas.openxmlformats.org/officeDocument/2006/relationships/tags" Target="../tags/tag154.xml"/><Relationship Id="rId2" Type="http://schemas.openxmlformats.org/officeDocument/2006/relationships/tags" Target="../tags/tag153.xml"/><Relationship Id="rId17" Type="http://schemas.openxmlformats.org/officeDocument/2006/relationships/tags" Target="../tags/tag165.xml"/><Relationship Id="rId16" Type="http://schemas.openxmlformats.org/officeDocument/2006/relationships/tags" Target="../tags/tag16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70.xml"/><Relationship Id="rId7" Type="http://schemas.openxmlformats.org/officeDocument/2006/relationships/image" Target="../media/image11.png"/><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image" Target="../media/image21.png"/><Relationship Id="rId3" Type="http://schemas.openxmlformats.org/officeDocument/2006/relationships/tags" Target="../tags/tag167.xml"/><Relationship Id="rId2" Type="http://schemas.openxmlformats.org/officeDocument/2006/relationships/tags" Target="../tags/tag166.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83.xml"/><Relationship Id="rId7" Type="http://schemas.openxmlformats.org/officeDocument/2006/relationships/image" Target="../media/image11.png"/><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image" Target="../media/image21.png"/><Relationship Id="rId3" Type="http://schemas.openxmlformats.org/officeDocument/2006/relationships/tags" Target="../tags/tag180.xml"/><Relationship Id="rId2" Type="http://schemas.openxmlformats.org/officeDocument/2006/relationships/tags" Target="../tags/tag179.xml"/><Relationship Id="rId17" Type="http://schemas.openxmlformats.org/officeDocument/2006/relationships/tags" Target="../tags/tag191.xml"/><Relationship Id="rId16" Type="http://schemas.openxmlformats.org/officeDocument/2006/relationships/tags" Target="../tags/tag190.xml"/><Relationship Id="rId15" Type="http://schemas.openxmlformats.org/officeDocument/2006/relationships/tags" Target="../tags/tag189.xml"/><Relationship Id="rId14" Type="http://schemas.openxmlformats.org/officeDocument/2006/relationships/tags" Target="../tags/tag188.xml"/><Relationship Id="rId13" Type="http://schemas.openxmlformats.org/officeDocument/2006/relationships/tags" Target="../tags/tag18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image" Target="../media/image12.png"/><Relationship Id="rId7" Type="http://schemas.openxmlformats.org/officeDocument/2006/relationships/tags" Target="../tags/tag195.xml"/><Relationship Id="rId6" Type="http://schemas.openxmlformats.org/officeDocument/2006/relationships/image" Target="../media/image11.png"/><Relationship Id="rId5" Type="http://schemas.openxmlformats.org/officeDocument/2006/relationships/tags" Target="../tags/tag194.xml"/><Relationship Id="rId4" Type="http://schemas.openxmlformats.org/officeDocument/2006/relationships/image" Target="../media/image21.png"/><Relationship Id="rId3" Type="http://schemas.openxmlformats.org/officeDocument/2006/relationships/tags" Target="../tags/tag193.xml"/><Relationship Id="rId2" Type="http://schemas.openxmlformats.org/officeDocument/2006/relationships/tags" Target="../tags/tag192.xml"/><Relationship Id="rId18" Type="http://schemas.openxmlformats.org/officeDocument/2006/relationships/tags" Target="../tags/tag205.xml"/><Relationship Id="rId17" Type="http://schemas.openxmlformats.org/officeDocument/2006/relationships/tags" Target="../tags/tag204.xml"/><Relationship Id="rId16" Type="http://schemas.openxmlformats.org/officeDocument/2006/relationships/tags" Target="../tags/tag203.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image" Target="../media/image10.png"/><Relationship Id="rId3" Type="http://schemas.openxmlformats.org/officeDocument/2006/relationships/tags" Target="../tags/tag207.xml"/><Relationship Id="rId2" Type="http://schemas.openxmlformats.org/officeDocument/2006/relationships/tags" Target="../tags/tag206.xml"/><Relationship Id="rId10" Type="http://schemas.openxmlformats.org/officeDocument/2006/relationships/tags" Target="../tags/tag21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13" name="图片 12" descr="4"/>
          <p:cNvPicPr>
            <a:picLocks noChangeAspect="1"/>
          </p:cNvPicPr>
          <p:nvPr>
            <p:custDataLst>
              <p:tags r:id="rId2"/>
            </p:custDataLst>
          </p:nvPr>
        </p:nvPicPr>
        <p:blipFill>
          <a:blip r:embed="rId3" cstate="email"/>
          <a:srcRect/>
          <a:stretch>
            <a:fillRect/>
          </a:stretch>
        </p:blipFill>
        <p:spPr>
          <a:xfrm rot="13260000">
            <a:off x="2778443" y="-969645"/>
            <a:ext cx="2713196" cy="3196590"/>
          </a:xfrm>
          <a:custGeom>
            <a:avLst/>
            <a:gdLst>
              <a:gd name="connsiteX0" fmla="*/ 3617595 w 3617595"/>
              <a:gd name="connsiteY0" fmla="*/ 1413996 h 4262120"/>
              <a:gd name="connsiteX1" fmla="*/ 341203 w 3617595"/>
              <a:gd name="connsiteY1" fmla="*/ 4262120 h 4262120"/>
              <a:gd name="connsiteX2" fmla="*/ 0 w 3617595"/>
              <a:gd name="connsiteY2" fmla="*/ 4262120 h 4262120"/>
              <a:gd name="connsiteX3" fmla="*/ 0 w 3617595"/>
              <a:gd name="connsiteY3" fmla="*/ 0 h 4262120"/>
              <a:gd name="connsiteX4" fmla="*/ 3617595 w 3617595"/>
              <a:gd name="connsiteY4" fmla="*/ 0 h 4262120"/>
              <a:gd name="connsiteX5" fmla="*/ 3617595 w 3617595"/>
              <a:gd name="connsiteY5" fmla="*/ 4262120 h 4262120"/>
              <a:gd name="connsiteX6" fmla="*/ 3598761 w 3617595"/>
              <a:gd name="connsiteY6" fmla="*/ 4262120 h 4262120"/>
              <a:gd name="connsiteX7" fmla="*/ 3617595 w 3617595"/>
              <a:gd name="connsiteY7" fmla="*/ 4245748 h 42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7595" h="4262120">
                <a:moveTo>
                  <a:pt x="3617595" y="1413996"/>
                </a:moveTo>
                <a:lnTo>
                  <a:pt x="341203" y="4262120"/>
                </a:lnTo>
                <a:lnTo>
                  <a:pt x="0" y="4262120"/>
                </a:lnTo>
                <a:lnTo>
                  <a:pt x="0" y="0"/>
                </a:lnTo>
                <a:lnTo>
                  <a:pt x="3617595" y="0"/>
                </a:lnTo>
                <a:close/>
                <a:moveTo>
                  <a:pt x="3617595" y="4262120"/>
                </a:moveTo>
                <a:lnTo>
                  <a:pt x="3598761" y="4262120"/>
                </a:lnTo>
                <a:lnTo>
                  <a:pt x="3617595" y="4245748"/>
                </a:lnTo>
                <a:close/>
              </a:path>
            </a:pathLst>
          </a:custGeom>
          <a:ln>
            <a:noFill/>
          </a:ln>
        </p:spPr>
      </p:pic>
      <p:grpSp>
        <p:nvGrpSpPr>
          <p:cNvPr id="3" name="组合 2"/>
          <p:cNvGrpSpPr/>
          <p:nvPr userDrawn="1">
            <p:custDataLst>
              <p:tags r:id="rId4"/>
            </p:custDataLst>
          </p:nvPr>
        </p:nvGrpSpPr>
        <p:grpSpPr>
          <a:xfrm>
            <a:off x="-117158" y="-17145"/>
            <a:ext cx="9714071" cy="8042910"/>
            <a:chOff x="-246" y="-27"/>
            <a:chExt cx="20397" cy="12666"/>
          </a:xfrm>
        </p:grpSpPr>
        <p:pic>
          <p:nvPicPr>
            <p:cNvPr id="9" name="图片 8" descr="3"/>
            <p:cNvPicPr>
              <a:picLocks noChangeAspect="1"/>
            </p:cNvPicPr>
            <p:nvPr>
              <p:custDataLst>
                <p:tags r:id="rId5"/>
              </p:custDataLst>
            </p:nvPr>
          </p:nvPicPr>
          <p:blipFill>
            <a:blip r:embed="rId6" cstate="email"/>
            <a:stretch>
              <a:fillRect/>
            </a:stretch>
          </p:blipFill>
          <p:spPr>
            <a:xfrm>
              <a:off x="0" y="-27"/>
              <a:ext cx="5085" cy="4913"/>
            </a:xfrm>
            <a:prstGeom prst="rect">
              <a:avLst/>
            </a:prstGeom>
          </p:spPr>
        </p:pic>
        <p:pic>
          <p:nvPicPr>
            <p:cNvPr id="12" name="图片 11" descr="6"/>
            <p:cNvPicPr>
              <a:picLocks noChangeAspect="1"/>
            </p:cNvPicPr>
            <p:nvPr>
              <p:custDataLst>
                <p:tags r:id="rId7"/>
              </p:custDataLst>
            </p:nvPr>
          </p:nvPicPr>
          <p:blipFill>
            <a:blip r:embed="rId8" cstate="email"/>
            <a:stretch>
              <a:fillRect/>
            </a:stretch>
          </p:blipFill>
          <p:spPr>
            <a:xfrm>
              <a:off x="13897" y="4867"/>
              <a:ext cx="6255" cy="6712"/>
            </a:xfrm>
            <a:prstGeom prst="rect">
              <a:avLst/>
            </a:prstGeom>
          </p:spPr>
        </p:pic>
        <p:pic>
          <p:nvPicPr>
            <p:cNvPr id="7" name="图片 6" descr="1"/>
            <p:cNvPicPr>
              <a:picLocks noChangeAspect="1"/>
            </p:cNvPicPr>
            <p:nvPr>
              <p:custDataLst>
                <p:tags r:id="rId9"/>
              </p:custDataLst>
            </p:nvPr>
          </p:nvPicPr>
          <p:blipFill>
            <a:blip r:embed="rId10" cstate="email"/>
            <a:stretch>
              <a:fillRect/>
            </a:stretch>
          </p:blipFill>
          <p:spPr>
            <a:xfrm>
              <a:off x="12468" y="-27"/>
              <a:ext cx="6711" cy="4947"/>
            </a:xfrm>
            <a:prstGeom prst="rect">
              <a:avLst/>
            </a:prstGeom>
          </p:spPr>
        </p:pic>
        <p:pic>
          <p:nvPicPr>
            <p:cNvPr id="8" name="图片 7" descr="2"/>
            <p:cNvPicPr>
              <a:picLocks noChangeAspect="1"/>
            </p:cNvPicPr>
            <p:nvPr>
              <p:custDataLst>
                <p:tags r:id="rId11"/>
              </p:custDataLst>
            </p:nvPr>
          </p:nvPicPr>
          <p:blipFill>
            <a:blip r:embed="rId12" cstate="email"/>
            <a:stretch>
              <a:fillRect/>
            </a:stretch>
          </p:blipFill>
          <p:spPr>
            <a:xfrm>
              <a:off x="-246" y="4867"/>
              <a:ext cx="6034" cy="5948"/>
            </a:xfrm>
            <a:prstGeom prst="rect">
              <a:avLst/>
            </a:prstGeom>
          </p:spPr>
        </p:pic>
        <p:pic>
          <p:nvPicPr>
            <p:cNvPr id="15" name="图片 14" descr="4"/>
            <p:cNvPicPr>
              <a:picLocks noChangeAspect="1"/>
            </p:cNvPicPr>
            <p:nvPr>
              <p:custDataLst>
                <p:tags r:id="rId13"/>
              </p:custDataLst>
            </p:nvPr>
          </p:nvPicPr>
          <p:blipFill>
            <a:blip r:embed="rId3" cstate="email"/>
            <a:srcRect/>
            <a:stretch>
              <a:fillRect/>
            </a:stretch>
          </p:blipFill>
          <p:spPr>
            <a:xfrm rot="1800000">
              <a:off x="8685" y="5927"/>
              <a:ext cx="5697" cy="6712"/>
            </a:xfrm>
            <a:custGeom>
              <a:avLst/>
              <a:gdLst>
                <a:gd name="connsiteX0" fmla="*/ 0 w 3617595"/>
                <a:gd name="connsiteY0" fmla="*/ 0 h 4262120"/>
                <a:gd name="connsiteX1" fmla="*/ 3617595 w 3617595"/>
                <a:gd name="connsiteY1" fmla="*/ 0 h 4262120"/>
                <a:gd name="connsiteX2" fmla="*/ 3617595 w 3617595"/>
                <a:gd name="connsiteY2" fmla="*/ 2199068 h 4262120"/>
                <a:gd name="connsiteX3" fmla="*/ 44283 w 3617595"/>
                <a:gd name="connsiteY3" fmla="*/ 4262120 h 4262120"/>
                <a:gd name="connsiteX4" fmla="*/ 0 w 3617595"/>
                <a:gd name="connsiteY4" fmla="*/ 4262120 h 4262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7595" h="4262120">
                  <a:moveTo>
                    <a:pt x="0" y="0"/>
                  </a:moveTo>
                  <a:lnTo>
                    <a:pt x="3617595" y="0"/>
                  </a:lnTo>
                  <a:lnTo>
                    <a:pt x="3617595" y="2199068"/>
                  </a:lnTo>
                  <a:lnTo>
                    <a:pt x="44283" y="4262120"/>
                  </a:lnTo>
                  <a:lnTo>
                    <a:pt x="0" y="4262120"/>
                  </a:lnTo>
                  <a:close/>
                </a:path>
              </a:pathLst>
            </a:custGeom>
          </p:spPr>
        </p:pic>
        <p:pic>
          <p:nvPicPr>
            <p:cNvPr id="11" name="图片 10" descr="5"/>
            <p:cNvPicPr>
              <a:picLocks noChangeAspect="1"/>
            </p:cNvPicPr>
            <p:nvPr>
              <p:custDataLst>
                <p:tags r:id="rId14"/>
              </p:custDataLst>
            </p:nvPr>
          </p:nvPicPr>
          <p:blipFill>
            <a:blip r:embed="rId15" cstate="email"/>
            <a:stretch>
              <a:fillRect/>
            </a:stretch>
          </p:blipFill>
          <p:spPr>
            <a:xfrm rot="2700000">
              <a:off x="5337" y="8209"/>
              <a:ext cx="2171" cy="2434"/>
            </a:xfrm>
            <a:prstGeom prst="rect">
              <a:avLst/>
            </a:prstGeom>
          </p:spPr>
        </p:pic>
        <p:pic>
          <p:nvPicPr>
            <p:cNvPr id="25" name="图片 24"/>
            <p:cNvPicPr>
              <a:picLocks noChangeAspect="1"/>
            </p:cNvPicPr>
            <p:nvPr>
              <p:custDataLst>
                <p:tags r:id="rId16"/>
              </p:custDataLst>
            </p:nvPr>
          </p:nvPicPr>
          <p:blipFill>
            <a:blip r:embed="rId17" cstate="email"/>
            <a:stretch>
              <a:fillRect/>
            </a:stretch>
          </p:blipFill>
          <p:spPr>
            <a:xfrm>
              <a:off x="1485" y="5377"/>
              <a:ext cx="5557" cy="4595"/>
            </a:xfrm>
            <a:prstGeom prst="rect">
              <a:avLst/>
            </a:prstGeom>
          </p:spPr>
        </p:pic>
        <p:pic>
          <p:nvPicPr>
            <p:cNvPr id="26" name="图片 25"/>
            <p:cNvPicPr>
              <a:picLocks noChangeAspect="1"/>
            </p:cNvPicPr>
            <p:nvPr>
              <p:custDataLst>
                <p:tags r:id="rId18"/>
              </p:custDataLst>
            </p:nvPr>
          </p:nvPicPr>
          <p:blipFill>
            <a:blip r:embed="rId17" cstate="email"/>
            <a:stretch>
              <a:fillRect/>
            </a:stretch>
          </p:blipFill>
          <p:spPr>
            <a:xfrm>
              <a:off x="11327" y="782"/>
              <a:ext cx="5557" cy="4595"/>
            </a:xfrm>
            <a:prstGeom prst="rect">
              <a:avLst/>
            </a:prstGeom>
          </p:spPr>
        </p:pic>
        <p:pic>
          <p:nvPicPr>
            <p:cNvPr id="27" name="图片 26"/>
            <p:cNvPicPr>
              <a:picLocks noChangeAspect="1"/>
            </p:cNvPicPr>
            <p:nvPr>
              <p:custDataLst>
                <p:tags r:id="rId19"/>
              </p:custDataLst>
            </p:nvPr>
          </p:nvPicPr>
          <p:blipFill>
            <a:blip r:embed="rId17" cstate="email"/>
            <a:stretch>
              <a:fillRect/>
            </a:stretch>
          </p:blipFill>
          <p:spPr>
            <a:xfrm>
              <a:off x="2518" y="782"/>
              <a:ext cx="5557" cy="4595"/>
            </a:xfrm>
            <a:prstGeom prst="rect">
              <a:avLst/>
            </a:prstGeom>
          </p:spPr>
        </p:pic>
        <p:pic>
          <p:nvPicPr>
            <p:cNvPr id="28" name="图片 27"/>
            <p:cNvPicPr>
              <a:picLocks noChangeAspect="1"/>
            </p:cNvPicPr>
            <p:nvPr>
              <p:custDataLst>
                <p:tags r:id="rId20"/>
              </p:custDataLst>
            </p:nvPr>
          </p:nvPicPr>
          <p:blipFill>
            <a:blip r:embed="rId17" cstate="email"/>
            <a:stretch>
              <a:fillRect/>
            </a:stretch>
          </p:blipFill>
          <p:spPr>
            <a:xfrm>
              <a:off x="7042" y="6918"/>
              <a:ext cx="5557" cy="4595"/>
            </a:xfrm>
            <a:prstGeom prst="rect">
              <a:avLst/>
            </a:prstGeom>
          </p:spPr>
        </p:pic>
        <p:pic>
          <p:nvPicPr>
            <p:cNvPr id="23" name="图片 22"/>
            <p:cNvPicPr>
              <a:picLocks noChangeAspect="1"/>
            </p:cNvPicPr>
            <p:nvPr>
              <p:custDataLst>
                <p:tags r:id="rId21"/>
              </p:custDataLst>
            </p:nvPr>
          </p:nvPicPr>
          <p:blipFill>
            <a:blip r:embed="rId22" cstate="email"/>
            <a:stretch>
              <a:fillRect/>
            </a:stretch>
          </p:blipFill>
          <p:spPr>
            <a:xfrm>
              <a:off x="1485" y="4131"/>
              <a:ext cx="647" cy="538"/>
            </a:xfrm>
            <a:prstGeom prst="rect">
              <a:avLst/>
            </a:prstGeom>
          </p:spPr>
        </p:pic>
        <p:pic>
          <p:nvPicPr>
            <p:cNvPr id="24" name="图片 23"/>
            <p:cNvPicPr>
              <a:picLocks noChangeAspect="1"/>
            </p:cNvPicPr>
            <p:nvPr>
              <p:custDataLst>
                <p:tags r:id="rId23"/>
              </p:custDataLst>
            </p:nvPr>
          </p:nvPicPr>
          <p:blipFill>
            <a:blip r:embed="rId24" cstate="email"/>
            <a:stretch>
              <a:fillRect/>
            </a:stretch>
          </p:blipFill>
          <p:spPr>
            <a:xfrm>
              <a:off x="16884" y="4229"/>
              <a:ext cx="743" cy="741"/>
            </a:xfrm>
            <a:prstGeom prst="rect">
              <a:avLst/>
            </a:prstGeom>
          </p:spPr>
        </p:pic>
      </p:grpSp>
      <p:sp>
        <p:nvSpPr>
          <p:cNvPr id="20" name="标题 19"/>
          <p:cNvSpPr>
            <a:spLocks noGrp="1"/>
          </p:cNvSpPr>
          <p:nvPr>
            <p:ph type="ctrTitle" hasCustomPrompt="1"/>
            <p:custDataLst>
              <p:tags r:id="rId25"/>
            </p:custDataLst>
          </p:nvPr>
        </p:nvSpPr>
        <p:spPr>
          <a:xfrm>
            <a:off x="1698300" y="2361600"/>
            <a:ext cx="5748300" cy="993600"/>
          </a:xfrm>
        </p:spPr>
        <p:txBody>
          <a:bodyPr anchor="b">
            <a:normAutofit/>
          </a:bodyPr>
          <a:lstStyle>
            <a:lvl1pPr algn="ctr">
              <a:defRPr sz="60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9" name="副标题 2"/>
          <p:cNvSpPr>
            <a:spLocks noGrp="1"/>
          </p:cNvSpPr>
          <p:nvPr>
            <p:ph type="subTitle" idx="1" hasCustomPrompt="1"/>
            <p:custDataLst>
              <p:tags r:id="rId26"/>
            </p:custDataLst>
          </p:nvPr>
        </p:nvSpPr>
        <p:spPr>
          <a:xfrm>
            <a:off x="3531600" y="3599100"/>
            <a:ext cx="2081700" cy="340200"/>
          </a:xfrm>
        </p:spPr>
        <p:txBody>
          <a:bodyPr>
            <a:normAutofit/>
          </a:bodyPr>
          <a:lstStyle>
            <a:lvl1pPr marL="0" indent="0" algn="ctr">
              <a:buNone/>
              <a:defRPr sz="1350" baseline="0">
                <a:solidFill>
                  <a:schemeClr val="tx1">
                    <a:lumMod val="85000"/>
                    <a:lumOff val="15000"/>
                  </a:schemeClr>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27"/>
            </p:custDataLst>
          </p:nvPr>
        </p:nvSpPr>
        <p:spPr>
          <a:xfrm>
            <a:off x="659807" y="6389433"/>
            <a:ext cx="2025000" cy="237600"/>
          </a:xfrm>
        </p:spPr>
        <p:txBody>
          <a:bodyPr/>
          <a:lstStyle>
            <a:lvl1pPr>
              <a:defRPr baseline="0">
                <a:latin typeface="Arial" panose="020B0604020202020204" pitchFamily="34" charset="0"/>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28"/>
            </p:custDataLst>
          </p:nvPr>
        </p:nvSpPr>
        <p:spPr>
          <a:xfrm>
            <a:off x="3087000" y="6389433"/>
            <a:ext cx="2970000" cy="237600"/>
          </a:xfrm>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29"/>
            </p:custDataLst>
          </p:nvPr>
        </p:nvSpPr>
        <p:spPr>
          <a:xfrm>
            <a:off x="6457950" y="6389433"/>
            <a:ext cx="2025000" cy="237600"/>
          </a:xfrm>
        </p:spPr>
        <p:txBody>
          <a:bodyPr/>
          <a:lstStyle>
            <a:lvl1pPr>
              <a:defRPr baseline="0">
                <a:latin typeface="Arial" panose="020B0604020202020204" pitchFamily="34" charset="0"/>
              </a:defRPr>
            </a:lvl1pPr>
          </a:lstStyle>
          <a:p>
            <a:fld id="{7D9BB5D0-35E4-459D-AEF3-FE4D7C45CC19}" type="slidenum">
              <a:rPr lang="zh-CN" altLang="en-US" smtClean="0"/>
            </a:fld>
            <a:endParaRPr lang="zh-CN" altLang="en-US"/>
          </a:p>
        </p:txBody>
      </p:sp>
      <p:sp>
        <p:nvSpPr>
          <p:cNvPr id="10" name="文本占位符 9"/>
          <p:cNvSpPr>
            <a:spLocks noGrp="1"/>
          </p:cNvSpPr>
          <p:nvPr>
            <p:ph type="body" sz="quarter" idx="13" hasCustomPrompt="1"/>
            <p:custDataLst>
              <p:tags r:id="rId30"/>
            </p:custDataLst>
          </p:nvPr>
        </p:nvSpPr>
        <p:spPr>
          <a:xfrm>
            <a:off x="2613600" y="4402800"/>
            <a:ext cx="1660500" cy="280800"/>
          </a:xfrm>
        </p:spPr>
        <p:txBody>
          <a:bodyPr/>
          <a:lstStyle>
            <a:lvl1pPr marL="0" indent="0" eaLnBrk="1" fontAlgn="auto" latinLnBrk="0" hangingPunct="1">
              <a:lnSpc>
                <a:spcPct val="120000"/>
              </a:lnSpc>
              <a:buNone/>
              <a:defRPr sz="1125">
                <a:solidFill>
                  <a:schemeClr val="tx1">
                    <a:lumMod val="85000"/>
                    <a:lumOff val="1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
        <p:nvSpPr>
          <p:cNvPr id="16" name="文本占位符 15"/>
          <p:cNvSpPr>
            <a:spLocks noGrp="1"/>
          </p:cNvSpPr>
          <p:nvPr>
            <p:ph type="body" sz="quarter" idx="14" hasCustomPrompt="1"/>
            <p:custDataLst>
              <p:tags r:id="rId31"/>
            </p:custDataLst>
          </p:nvPr>
        </p:nvSpPr>
        <p:spPr>
          <a:xfrm>
            <a:off x="5029200" y="4402800"/>
            <a:ext cx="1459706" cy="280800"/>
          </a:xfrm>
        </p:spPr>
        <p:txBody>
          <a:bodyPr/>
          <a:lstStyle>
            <a:lvl1pPr marL="0" indent="0" algn="r" eaLnBrk="1" fontAlgn="auto" latinLnBrk="0" hangingPunct="1">
              <a:lnSpc>
                <a:spcPct val="120000"/>
              </a:lnSpc>
              <a:buNone/>
              <a:defRPr sz="1125">
                <a:solidFill>
                  <a:schemeClr val="tx1">
                    <a:lumMod val="85000"/>
                    <a:lumOff val="1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cstate="email"/>
          <a:stretch>
            <a:fillRect/>
          </a:stretch>
        </p:blipFill>
        <p:spPr>
          <a:xfrm rot="10800000">
            <a:off x="6956584" y="4060190"/>
            <a:ext cx="2187892" cy="2820035"/>
          </a:xfrm>
          <a:prstGeom prst="rect">
            <a:avLst/>
          </a:prstGeom>
        </p:spPr>
      </p:pic>
      <p:pic>
        <p:nvPicPr>
          <p:cNvPr id="21" name="图片 20"/>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22" name="图片 21"/>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23" name="图片 22"/>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24" name="图片 23"/>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2" name="标题 1"/>
          <p:cNvSpPr>
            <a:spLocks noGrp="1"/>
          </p:cNvSpPr>
          <p:nvPr userDrawn="1">
            <p:ph type="title"/>
            <p:custDataLst>
              <p:tags r:id="rId10"/>
            </p:custDataLst>
          </p:nvPr>
        </p:nvSpPr>
        <p:spPr>
          <a:xfrm>
            <a:off x="502411" y="498479"/>
            <a:ext cx="8139178" cy="331473"/>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userDrawn="1">
            <p:ph idx="1"/>
            <p:custDataLst>
              <p:tags r:id="rId11"/>
            </p:custDataLst>
          </p:nvPr>
        </p:nvSpPr>
        <p:spPr>
          <a:xfrm>
            <a:off x="502411" y="1626121"/>
            <a:ext cx="8139178"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userDrawn="1">
            <p:ph type="dt" sz="half" idx="10"/>
            <p:custDataLst>
              <p:tags r:id="rId12"/>
            </p:custDataLst>
          </p:nvPr>
        </p:nvSpPr>
        <p:spPr>
          <a:xfrm>
            <a:off x="659807" y="6389433"/>
            <a:ext cx="2025000" cy="237600"/>
          </a:xfrm>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13"/>
            </p:custDataLst>
          </p:nvPr>
        </p:nvSpPr>
        <p:spPr>
          <a:xfrm>
            <a:off x="3087000" y="6389433"/>
            <a:ext cx="2970000" cy="237600"/>
          </a:xfrm>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userDrawn="1">
            <p:ph type="sldNum" sz="quarter" idx="12"/>
            <p:custDataLst>
              <p:tags r:id="rId14"/>
            </p:custDataLst>
          </p:nvPr>
        </p:nvSpPr>
        <p:spPr>
          <a:xfrm>
            <a:off x="6457950" y="6389433"/>
            <a:ext cx="2025000" cy="237600"/>
          </a:xfrm>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1153954" y="1826736"/>
            <a:ext cx="6781800" cy="316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sp>
        <p:nvSpPr>
          <p:cNvPr id="9" name="矩形 8"/>
          <p:cNvSpPr/>
          <p:nvPr>
            <p:custDataLst>
              <p:tags r:id="rId3"/>
            </p:custDataLst>
          </p:nvPr>
        </p:nvSpPr>
        <p:spPr>
          <a:xfrm>
            <a:off x="1027271" y="1743948"/>
            <a:ext cx="7015163" cy="3350419"/>
          </a:xfrm>
          <a:prstGeom prst="rect">
            <a:avLst/>
          </a:prstGeom>
          <a:noFill/>
          <a:ln>
            <a:solidFill>
              <a:schemeClr val="accent1"/>
            </a:solidFill>
          </a:ln>
          <a:extLst>
            <a:ext uri="{909E8E84-426E-40DD-AFC4-6F175D3DCCD1}">
              <a14:hiddenFill xmlns:a14="http://schemas.microsoft.com/office/drawing/2010/main">
                <a:solidFill>
                  <a:srgbClr val="A4D5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grpSp>
        <p:nvGrpSpPr>
          <p:cNvPr id="12" name="组合 11"/>
          <p:cNvGrpSpPr/>
          <p:nvPr userDrawn="1">
            <p:custDataLst>
              <p:tags r:id="rId4"/>
            </p:custDataLst>
          </p:nvPr>
        </p:nvGrpSpPr>
        <p:grpSpPr>
          <a:xfrm>
            <a:off x="1027271" y="1574959"/>
            <a:ext cx="7015163" cy="3494723"/>
            <a:chOff x="2157" y="1563"/>
            <a:chExt cx="14730" cy="7338"/>
          </a:xfrm>
        </p:grpSpPr>
        <p:pic>
          <p:nvPicPr>
            <p:cNvPr id="8" name="图片 7"/>
            <p:cNvPicPr>
              <a:picLocks noChangeAspect="1"/>
            </p:cNvPicPr>
            <p:nvPr>
              <p:custDataLst>
                <p:tags r:id="rId5"/>
              </p:custDataLst>
            </p:nvPr>
          </p:nvPicPr>
          <p:blipFill>
            <a:blip r:embed="rId6" cstate="email"/>
            <a:stretch>
              <a:fillRect/>
            </a:stretch>
          </p:blipFill>
          <p:spPr>
            <a:xfrm>
              <a:off x="2157" y="1867"/>
              <a:ext cx="4825" cy="4664"/>
            </a:xfrm>
            <a:prstGeom prst="rect">
              <a:avLst/>
            </a:prstGeom>
          </p:spPr>
        </p:pic>
        <p:pic>
          <p:nvPicPr>
            <p:cNvPr id="10" name="图片 9"/>
            <p:cNvPicPr>
              <a:picLocks noChangeAspect="1"/>
            </p:cNvPicPr>
            <p:nvPr>
              <p:custDataLst>
                <p:tags r:id="rId7"/>
              </p:custDataLst>
            </p:nvPr>
          </p:nvPicPr>
          <p:blipFill>
            <a:blip r:embed="rId8" cstate="email"/>
            <a:stretch>
              <a:fillRect/>
            </a:stretch>
          </p:blipFill>
          <p:spPr>
            <a:xfrm>
              <a:off x="3137" y="7049"/>
              <a:ext cx="647" cy="538"/>
            </a:xfrm>
            <a:prstGeom prst="rect">
              <a:avLst/>
            </a:prstGeom>
          </p:spPr>
        </p:pic>
        <p:pic>
          <p:nvPicPr>
            <p:cNvPr id="11" name="图片 10"/>
            <p:cNvPicPr>
              <a:picLocks noChangeAspect="1"/>
            </p:cNvPicPr>
            <p:nvPr>
              <p:custDataLst>
                <p:tags r:id="rId9"/>
              </p:custDataLst>
            </p:nvPr>
          </p:nvPicPr>
          <p:blipFill>
            <a:blip r:embed="rId10" cstate="email"/>
            <a:stretch>
              <a:fillRect/>
            </a:stretch>
          </p:blipFill>
          <p:spPr>
            <a:xfrm flipH="1" flipV="1">
              <a:off x="12491" y="4653"/>
              <a:ext cx="4396" cy="4249"/>
            </a:xfrm>
            <a:prstGeom prst="rect">
              <a:avLst/>
            </a:prstGeom>
          </p:spPr>
        </p:pic>
        <p:pic>
          <p:nvPicPr>
            <p:cNvPr id="27" name="图片 26"/>
            <p:cNvPicPr>
              <a:picLocks noChangeAspect="1"/>
            </p:cNvPicPr>
            <p:nvPr>
              <p:custDataLst>
                <p:tags r:id="rId11"/>
              </p:custDataLst>
            </p:nvPr>
          </p:nvPicPr>
          <p:blipFill>
            <a:blip r:embed="rId12"/>
            <a:stretch>
              <a:fillRect/>
            </a:stretch>
          </p:blipFill>
          <p:spPr>
            <a:xfrm>
              <a:off x="3880" y="4446"/>
              <a:ext cx="4513" cy="3141"/>
            </a:xfrm>
            <a:prstGeom prst="rect">
              <a:avLst/>
            </a:prstGeom>
          </p:spPr>
        </p:pic>
        <p:pic>
          <p:nvPicPr>
            <p:cNvPr id="28" name="图片 27"/>
            <p:cNvPicPr>
              <a:picLocks noChangeAspect="1"/>
            </p:cNvPicPr>
            <p:nvPr>
              <p:custDataLst>
                <p:tags r:id="rId13"/>
              </p:custDataLst>
            </p:nvPr>
          </p:nvPicPr>
          <p:blipFill>
            <a:blip r:embed="rId12"/>
            <a:stretch>
              <a:fillRect/>
            </a:stretch>
          </p:blipFill>
          <p:spPr>
            <a:xfrm>
              <a:off x="11198" y="1895"/>
              <a:ext cx="4513" cy="3141"/>
            </a:xfrm>
            <a:prstGeom prst="rect">
              <a:avLst/>
            </a:prstGeom>
          </p:spPr>
        </p:pic>
        <p:pic>
          <p:nvPicPr>
            <p:cNvPr id="29" name="图片 28"/>
            <p:cNvPicPr>
              <a:picLocks noChangeAspect="1"/>
            </p:cNvPicPr>
            <p:nvPr>
              <p:custDataLst>
                <p:tags r:id="rId14"/>
              </p:custDataLst>
            </p:nvPr>
          </p:nvPicPr>
          <p:blipFill>
            <a:blip r:embed="rId12"/>
            <a:stretch>
              <a:fillRect/>
            </a:stretch>
          </p:blipFill>
          <p:spPr>
            <a:xfrm>
              <a:off x="4183" y="1563"/>
              <a:ext cx="4513" cy="3141"/>
            </a:xfrm>
            <a:prstGeom prst="rect">
              <a:avLst/>
            </a:prstGeom>
          </p:spPr>
        </p:pic>
        <p:pic>
          <p:nvPicPr>
            <p:cNvPr id="30" name="图片 29"/>
            <p:cNvPicPr>
              <a:picLocks noChangeAspect="1"/>
            </p:cNvPicPr>
            <p:nvPr>
              <p:custDataLst>
                <p:tags r:id="rId15"/>
              </p:custDataLst>
            </p:nvPr>
          </p:nvPicPr>
          <p:blipFill>
            <a:blip r:embed="rId12"/>
            <a:stretch>
              <a:fillRect/>
            </a:stretch>
          </p:blipFill>
          <p:spPr>
            <a:xfrm>
              <a:off x="8392" y="4856"/>
              <a:ext cx="4513" cy="3141"/>
            </a:xfrm>
            <a:prstGeom prst="rect">
              <a:avLst/>
            </a:prstGeom>
          </p:spPr>
        </p:pic>
        <p:pic>
          <p:nvPicPr>
            <p:cNvPr id="26" name="图片 25"/>
            <p:cNvPicPr>
              <a:picLocks noChangeAspect="1"/>
            </p:cNvPicPr>
            <p:nvPr>
              <p:custDataLst>
                <p:tags r:id="rId16"/>
              </p:custDataLst>
            </p:nvPr>
          </p:nvPicPr>
          <p:blipFill>
            <a:blip r:embed="rId17" cstate="email"/>
            <a:stretch>
              <a:fillRect/>
            </a:stretch>
          </p:blipFill>
          <p:spPr>
            <a:xfrm>
              <a:off x="15849" y="3919"/>
              <a:ext cx="603" cy="507"/>
            </a:xfrm>
            <a:prstGeom prst="rect">
              <a:avLst/>
            </a:prstGeom>
          </p:spPr>
        </p:pic>
        <p:pic>
          <p:nvPicPr>
            <p:cNvPr id="31" name="图片 30"/>
            <p:cNvPicPr>
              <a:picLocks noChangeAspect="1"/>
            </p:cNvPicPr>
            <p:nvPr>
              <p:custDataLst>
                <p:tags r:id="rId18"/>
              </p:custDataLst>
            </p:nvPr>
          </p:nvPicPr>
          <p:blipFill>
            <a:blip r:embed="rId19" cstate="email"/>
            <a:stretch>
              <a:fillRect/>
            </a:stretch>
          </p:blipFill>
          <p:spPr>
            <a:xfrm>
              <a:off x="5670" y="2509"/>
              <a:ext cx="525" cy="368"/>
            </a:xfrm>
            <a:prstGeom prst="rect">
              <a:avLst/>
            </a:prstGeom>
          </p:spPr>
        </p:pic>
      </p:grpSp>
      <p:sp>
        <p:nvSpPr>
          <p:cNvPr id="2" name="标题 1"/>
          <p:cNvSpPr>
            <a:spLocks noGrp="1"/>
          </p:cNvSpPr>
          <p:nvPr>
            <p:ph type="title" hasCustomPrompt="1"/>
            <p:custDataLst>
              <p:tags r:id="rId20"/>
            </p:custDataLst>
          </p:nvPr>
        </p:nvSpPr>
        <p:spPr>
          <a:xfrm>
            <a:off x="2519100" y="3350700"/>
            <a:ext cx="4106700" cy="577800"/>
          </a:xfrm>
        </p:spPr>
        <p:txBody>
          <a:bodyPr anchor="b">
            <a:normAutofit/>
          </a:bodyPr>
          <a:lstStyle>
            <a:lvl1pPr algn="ctr" eaLnBrk="1" fontAlgn="auto" latinLnBrk="0" hangingPunct="1">
              <a:defRPr sz="3000" b="1"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1"/>
            </p:custDataLst>
          </p:nvPr>
        </p:nvSpPr>
        <p:spPr>
          <a:xfrm>
            <a:off x="2808000" y="4121100"/>
            <a:ext cx="3528900" cy="340200"/>
          </a:xfrm>
        </p:spPr>
        <p:txBody>
          <a:bodyPr>
            <a:normAutofit/>
          </a:bodyPr>
          <a:lstStyle>
            <a:lvl1pPr marL="0" indent="0" algn="ctr" eaLnBrk="1" fontAlgn="auto" latinLnBrk="0" hangingPunct="1">
              <a:lnSpc>
                <a:spcPct val="120000"/>
              </a:lnSpc>
              <a:buNone/>
              <a:defRPr sz="1050" spc="300" baseline="0">
                <a:solidFill>
                  <a:schemeClr val="tx1">
                    <a:lumMod val="85000"/>
                    <a:lumOff val="15000"/>
                  </a:schemeClr>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22"/>
            </p:custDataLst>
          </p:nvPr>
        </p:nvSpPr>
        <p:spPr>
          <a:xfrm>
            <a:off x="659807" y="6389433"/>
            <a:ext cx="2025000" cy="237600"/>
          </a:xfrm>
        </p:spPr>
        <p:txBody>
          <a:bodyPr/>
          <a:lstStyle>
            <a:lvl1pPr>
              <a:defRPr baseline="0">
                <a:latin typeface="Arial" panose="020B0604020202020204" pitchFamily="34" charset="0"/>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a:xfrm>
            <a:off x="3087000" y="6389433"/>
            <a:ext cx="2970000" cy="237600"/>
          </a:xfrm>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24"/>
            </p:custDataLst>
          </p:nvPr>
        </p:nvSpPr>
        <p:spPr>
          <a:xfrm>
            <a:off x="6457950" y="6389433"/>
            <a:ext cx="2025000" cy="237600"/>
          </a:xfrm>
        </p:spPr>
        <p:txBody>
          <a:bodyPr/>
          <a:lstStyle>
            <a:lvl1pPr>
              <a:defRPr baseline="0">
                <a:latin typeface="Arial" panose="020B0604020202020204" pitchFamily="34" charset="0"/>
              </a:defRPr>
            </a:lvl1p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tx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rot="10800000">
            <a:off x="7104221" y="4229100"/>
            <a:ext cx="2039779" cy="2628900"/>
          </a:xfrm>
          <a:prstGeom prst="rect">
            <a:avLst/>
          </a:prstGeom>
        </p:spPr>
      </p:pic>
      <p:pic>
        <p:nvPicPr>
          <p:cNvPr id="19" name="图片 18"/>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20" name="图片 19"/>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21" name="图片 20"/>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22" name="图片 21"/>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2" name="标题 1"/>
          <p:cNvSpPr>
            <a:spLocks noGrp="1"/>
          </p:cNvSpPr>
          <p:nvPr>
            <p:ph type="title"/>
            <p:custDataLst>
              <p:tags r:id="rId10"/>
            </p:custDataLst>
          </p:nvPr>
        </p:nvSpPr>
        <p:spPr>
          <a:xfrm>
            <a:off x="502411" y="498479"/>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1"/>
            </p:custDataLst>
          </p:nvPr>
        </p:nvSpPr>
        <p:spPr>
          <a:xfrm>
            <a:off x="502447" y="162612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2"/>
            </p:custDataLst>
          </p:nvPr>
        </p:nvSpPr>
        <p:spPr>
          <a:xfrm>
            <a:off x="4679158" y="1626121"/>
            <a:ext cx="3962432" cy="4041680"/>
          </a:xfrm>
        </p:spPr>
        <p:txBody>
          <a:bodyPr>
            <a:normAutofit/>
          </a:bodyPr>
          <a:lstStyle>
            <a:lvl1pPr>
              <a:defRPr sz="1200" spc="0" baseline="0">
                <a:solidFill>
                  <a:schemeClr val="bg1"/>
                </a:solidFill>
                <a:latin typeface="Arial" panose="020B0604020202020204" pitchFamily="34" charset="0"/>
                <a:ea typeface="微软雅黑" panose="020B0503020204020204" charset="-122"/>
              </a:defRPr>
            </a:lvl1pPr>
            <a:lvl2pPr>
              <a:defRPr sz="1200" spc="0" baseline="0">
                <a:solidFill>
                  <a:schemeClr val="bg1"/>
                </a:solidFill>
                <a:latin typeface="Arial" panose="020B0604020202020204" pitchFamily="34" charset="0"/>
                <a:ea typeface="微软雅黑" panose="020B0503020204020204" charset="-122"/>
              </a:defRPr>
            </a:lvl2pPr>
            <a:lvl3pPr>
              <a:defRPr sz="1200" spc="0" baseline="0">
                <a:solidFill>
                  <a:schemeClr val="bg1"/>
                </a:solidFill>
                <a:latin typeface="Arial" panose="020B0604020202020204" pitchFamily="34" charset="0"/>
                <a:ea typeface="微软雅黑" panose="020B0503020204020204" charset="-122"/>
              </a:defRPr>
            </a:lvl3pPr>
            <a:lvl4pPr>
              <a:defRPr sz="1200" spc="0" baseline="0">
                <a:solidFill>
                  <a:schemeClr val="bg1"/>
                </a:solidFill>
                <a:latin typeface="Arial" panose="020B0604020202020204" pitchFamily="34" charset="0"/>
                <a:ea typeface="微软雅黑" panose="020B0503020204020204" charset="-122"/>
              </a:defRPr>
            </a:lvl4pPr>
            <a:lvl5pPr>
              <a:defRPr sz="1200"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3"/>
            </p:custDataLst>
          </p:nvPr>
        </p:nvSpPr>
        <p:spPr>
          <a:xfrm>
            <a:off x="659807" y="6389433"/>
            <a:ext cx="2025000" cy="237600"/>
          </a:xfrm>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4"/>
            </p:custDataLst>
          </p:nvPr>
        </p:nvSpPr>
        <p:spPr>
          <a:xfrm>
            <a:off x="3087000" y="6389433"/>
            <a:ext cx="2970000" cy="237600"/>
          </a:xfrm>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5"/>
            </p:custDataLst>
          </p:nvPr>
        </p:nvSpPr>
        <p:spPr>
          <a:xfrm>
            <a:off x="6457950" y="6389433"/>
            <a:ext cx="2025000" cy="237600"/>
          </a:xfrm>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25" name="图片 24"/>
          <p:cNvPicPr>
            <a:picLocks noChangeAspect="1"/>
          </p:cNvPicPr>
          <p:nvPr userDrawn="1">
            <p:custDataLst>
              <p:tags r:id="rId2"/>
            </p:custDataLst>
          </p:nvPr>
        </p:nvPicPr>
        <p:blipFill>
          <a:blip r:embed="rId3" cstate="email"/>
          <a:stretch>
            <a:fillRect/>
          </a:stretch>
        </p:blipFill>
        <p:spPr>
          <a:xfrm rot="10800000">
            <a:off x="6940868" y="4018915"/>
            <a:ext cx="2203133" cy="2839085"/>
          </a:xfrm>
          <a:prstGeom prst="rect">
            <a:avLst/>
          </a:prstGeom>
        </p:spPr>
      </p:pic>
      <p:pic>
        <p:nvPicPr>
          <p:cNvPr id="26" name="图片 25"/>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27" name="图片 26"/>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28" name="图片 27"/>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29" name="图片 28"/>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2" name="标题 1"/>
          <p:cNvSpPr>
            <a:spLocks noGrp="1"/>
          </p:cNvSpPr>
          <p:nvPr>
            <p:ph type="title"/>
            <p:custDataLst>
              <p:tags r:id="rId10"/>
            </p:custDataLst>
          </p:nvPr>
        </p:nvSpPr>
        <p:spPr>
          <a:xfrm>
            <a:off x="502411"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1"/>
            </p:custDataLst>
          </p:nvPr>
        </p:nvSpPr>
        <p:spPr>
          <a:xfrm>
            <a:off x="502447" y="1000133"/>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0" normalizeH="0" baseline="0">
                <a:solidFill>
                  <a:schemeClr val="bg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2"/>
            </p:custDataLst>
          </p:nvPr>
        </p:nvSpPr>
        <p:spPr>
          <a:xfrm>
            <a:off x="502444" y="2023369"/>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3"/>
            </p:custDataLst>
          </p:nvPr>
        </p:nvSpPr>
        <p:spPr>
          <a:xfrm>
            <a:off x="4676812" y="1000133"/>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4"/>
            </p:custDataLst>
          </p:nvPr>
        </p:nvSpPr>
        <p:spPr>
          <a:xfrm>
            <a:off x="4676812" y="2023369"/>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5"/>
            </p:custDataLst>
          </p:nvPr>
        </p:nvSpPr>
        <p:spPr>
          <a:xfrm>
            <a:off x="659807" y="6389433"/>
            <a:ext cx="2025000" cy="237600"/>
          </a:xfrm>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6"/>
            </p:custDataLst>
          </p:nvPr>
        </p:nvSpPr>
        <p:spPr>
          <a:xfrm>
            <a:off x="3087000" y="6389433"/>
            <a:ext cx="2970000" cy="237600"/>
          </a:xfrm>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7"/>
            </p:custDataLst>
          </p:nvPr>
        </p:nvSpPr>
        <p:spPr>
          <a:xfrm>
            <a:off x="6457950" y="6389433"/>
            <a:ext cx="2025000" cy="237600"/>
          </a:xfrm>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151924" y="194310"/>
            <a:ext cx="8848725" cy="6471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charset="-122"/>
            </a:endParaRPr>
          </a:p>
        </p:txBody>
      </p:sp>
      <p:sp>
        <p:nvSpPr>
          <p:cNvPr id="19" name="矩形 18"/>
          <p:cNvSpPr/>
          <p:nvPr userDrawn="1">
            <p:custDataLst>
              <p:tags r:id="rId3"/>
            </p:custDataLst>
          </p:nvPr>
        </p:nvSpPr>
        <p:spPr>
          <a:xfrm>
            <a:off x="-9049" y="0"/>
            <a:ext cx="9153049" cy="6858000"/>
          </a:xfrm>
          <a:prstGeom prst="rect">
            <a:avLst/>
          </a:prstGeom>
          <a:noFill/>
          <a:ln>
            <a:solidFill>
              <a:schemeClr val="accent3"/>
            </a:solidFill>
          </a:ln>
          <a:extLst>
            <a:ext uri="{909E8E84-426E-40DD-AFC4-6F175D3DCCD1}">
              <a14:hiddenFill xmlns:a14="http://schemas.microsoft.com/office/drawing/2010/main">
                <a:solidFill>
                  <a:srgbClr val="A4D5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a typeface="微软雅黑" panose="020B0503020204020204" charset="-122"/>
            </a:endParaRPr>
          </a:p>
        </p:txBody>
      </p:sp>
      <p:pic>
        <p:nvPicPr>
          <p:cNvPr id="13" name="图片 12"/>
          <p:cNvPicPr>
            <a:picLocks noChangeAspect="1"/>
          </p:cNvPicPr>
          <p:nvPr userDrawn="1">
            <p:custDataLst>
              <p:tags r:id="rId4"/>
            </p:custDataLst>
          </p:nvPr>
        </p:nvPicPr>
        <p:blipFill>
          <a:blip r:embed="rId5" cstate="email"/>
          <a:stretch>
            <a:fillRect/>
          </a:stretch>
        </p:blipFill>
        <p:spPr>
          <a:xfrm>
            <a:off x="228600" y="3311843"/>
            <a:ext cx="3019901" cy="2078355"/>
          </a:xfrm>
          <a:prstGeom prst="rect">
            <a:avLst/>
          </a:prstGeom>
        </p:spPr>
      </p:pic>
      <p:pic>
        <p:nvPicPr>
          <p:cNvPr id="14" name="图片 13"/>
          <p:cNvPicPr>
            <a:picLocks noChangeAspect="1"/>
          </p:cNvPicPr>
          <p:nvPr userDrawn="1">
            <p:custDataLst>
              <p:tags r:id="rId6"/>
            </p:custDataLst>
          </p:nvPr>
        </p:nvPicPr>
        <p:blipFill>
          <a:blip r:embed="rId5" cstate="email"/>
          <a:stretch>
            <a:fillRect/>
          </a:stretch>
        </p:blipFill>
        <p:spPr>
          <a:xfrm>
            <a:off x="5576887" y="540702"/>
            <a:ext cx="3019901" cy="2078355"/>
          </a:xfrm>
          <a:prstGeom prst="rect">
            <a:avLst/>
          </a:prstGeom>
        </p:spPr>
      </p:pic>
      <p:pic>
        <p:nvPicPr>
          <p:cNvPr id="15" name="图片 14"/>
          <p:cNvPicPr>
            <a:picLocks noChangeAspect="1"/>
          </p:cNvPicPr>
          <p:nvPr userDrawn="1">
            <p:custDataLst>
              <p:tags r:id="rId7"/>
            </p:custDataLst>
          </p:nvPr>
        </p:nvPicPr>
        <p:blipFill>
          <a:blip r:embed="rId5" cstate="email"/>
          <a:stretch>
            <a:fillRect/>
          </a:stretch>
        </p:blipFill>
        <p:spPr>
          <a:xfrm>
            <a:off x="790099" y="540702"/>
            <a:ext cx="3019901" cy="2078355"/>
          </a:xfrm>
          <a:prstGeom prst="rect">
            <a:avLst/>
          </a:prstGeom>
        </p:spPr>
      </p:pic>
      <p:pic>
        <p:nvPicPr>
          <p:cNvPr id="16" name="图片 15"/>
          <p:cNvPicPr>
            <a:picLocks noChangeAspect="1"/>
          </p:cNvPicPr>
          <p:nvPr userDrawn="1">
            <p:custDataLst>
              <p:tags r:id="rId8"/>
            </p:custDataLst>
          </p:nvPr>
        </p:nvPicPr>
        <p:blipFill>
          <a:blip r:embed="rId5" cstate="email"/>
          <a:stretch>
            <a:fillRect/>
          </a:stretch>
        </p:blipFill>
        <p:spPr>
          <a:xfrm>
            <a:off x="3248501" y="4240848"/>
            <a:ext cx="3019901" cy="2078355"/>
          </a:xfrm>
          <a:prstGeom prst="rect">
            <a:avLst/>
          </a:prstGeom>
        </p:spPr>
      </p:pic>
      <p:pic>
        <p:nvPicPr>
          <p:cNvPr id="11" name="图片 10"/>
          <p:cNvPicPr>
            <a:picLocks noChangeAspect="1"/>
          </p:cNvPicPr>
          <p:nvPr userDrawn="1">
            <p:custDataLst>
              <p:tags r:id="rId9"/>
            </p:custDataLst>
          </p:nvPr>
        </p:nvPicPr>
        <p:blipFill>
          <a:blip r:embed="rId10" cstate="email"/>
          <a:stretch>
            <a:fillRect/>
          </a:stretch>
        </p:blipFill>
        <p:spPr>
          <a:xfrm>
            <a:off x="228600" y="2254806"/>
            <a:ext cx="351473" cy="243364"/>
          </a:xfrm>
          <a:prstGeom prst="rect">
            <a:avLst/>
          </a:prstGeom>
        </p:spPr>
      </p:pic>
      <p:pic>
        <p:nvPicPr>
          <p:cNvPr id="12" name="图片 11"/>
          <p:cNvPicPr>
            <a:picLocks noChangeAspect="1"/>
          </p:cNvPicPr>
          <p:nvPr userDrawn="1">
            <p:custDataLst>
              <p:tags r:id="rId11"/>
            </p:custDataLst>
          </p:nvPr>
        </p:nvPicPr>
        <p:blipFill>
          <a:blip r:embed="rId12" cstate="email"/>
          <a:stretch>
            <a:fillRect/>
          </a:stretch>
        </p:blipFill>
        <p:spPr>
          <a:xfrm>
            <a:off x="8596789" y="2329180"/>
            <a:ext cx="403860" cy="335280"/>
          </a:xfrm>
          <a:prstGeom prst="rect">
            <a:avLst/>
          </a:prstGeom>
        </p:spPr>
      </p:pic>
      <p:sp>
        <p:nvSpPr>
          <p:cNvPr id="2" name="标题 1"/>
          <p:cNvSpPr>
            <a:spLocks noGrp="1"/>
          </p:cNvSpPr>
          <p:nvPr>
            <p:ph type="title"/>
            <p:custDataLst>
              <p:tags r:id="rId13"/>
            </p:custDataLst>
          </p:nvPr>
        </p:nvSpPr>
        <p:spPr>
          <a:xfrm>
            <a:off x="502411" y="4984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4"/>
            </p:custDataLst>
          </p:nvPr>
        </p:nvSpPr>
        <p:spPr>
          <a:xfrm>
            <a:off x="659807" y="6389433"/>
            <a:ext cx="2025000" cy="237600"/>
          </a:xfrm>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a:xfrm>
            <a:off x="3087000" y="6389433"/>
            <a:ext cx="2970000" cy="237600"/>
          </a:xfrm>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a:xfrm>
            <a:off x="6457950" y="6389433"/>
            <a:ext cx="2025000" cy="237600"/>
          </a:xfrm>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userDrawn="1">
            <p:ph type="dt" sz="half" idx="10"/>
            <p:custDataLst>
              <p:tags r:id="rId2"/>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userDrawn="1">
            <p:ph type="ftr" sz="quarter" idx="11"/>
            <p:custDataLst>
              <p:tags r:id="rId3"/>
            </p:custDataLst>
          </p:nvPr>
        </p:nvSpPr>
        <p:spPr>
          <a:xfrm>
            <a:off x="3087000" y="6389433"/>
            <a:ext cx="2970000" cy="237600"/>
          </a:xfrm>
        </p:spPr>
        <p:txBody>
          <a:bodyPr/>
          <a:lstStyle/>
          <a:p>
            <a:endParaRPr lang="zh-CN" altLang="en-US"/>
          </a:p>
        </p:txBody>
      </p:sp>
      <p:sp>
        <p:nvSpPr>
          <p:cNvPr id="4" name="灯片编号占位符 3"/>
          <p:cNvSpPr>
            <a:spLocks noGrp="1"/>
          </p:cNvSpPr>
          <p:nvPr userDrawn="1">
            <p:ph type="sldNum" sz="quarter" idx="12"/>
            <p:custDataLst>
              <p:tags r:id="rId4"/>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23" name="图片 22"/>
          <p:cNvPicPr>
            <a:picLocks noChangeAspect="1"/>
          </p:cNvPicPr>
          <p:nvPr userDrawn="1">
            <p:custDataLst>
              <p:tags r:id="rId2"/>
            </p:custDataLst>
          </p:nvPr>
        </p:nvPicPr>
        <p:blipFill>
          <a:blip r:embed="rId3" cstate="email"/>
          <a:stretch>
            <a:fillRect/>
          </a:stretch>
        </p:blipFill>
        <p:spPr>
          <a:xfrm rot="10800000">
            <a:off x="6831806" y="3877945"/>
            <a:ext cx="2312194" cy="2980055"/>
          </a:xfrm>
          <a:prstGeom prst="rect">
            <a:avLst/>
          </a:prstGeom>
        </p:spPr>
      </p:pic>
      <p:pic>
        <p:nvPicPr>
          <p:cNvPr id="24" name="图片 23"/>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25" name="图片 24"/>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26" name="图片 25"/>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27" name="图片 26"/>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2" name="标题 1"/>
          <p:cNvSpPr>
            <a:spLocks noGrp="1"/>
          </p:cNvSpPr>
          <p:nvPr>
            <p:ph type="title"/>
            <p:custDataLst>
              <p:tags r:id="rId10"/>
            </p:custDataLst>
          </p:nvPr>
        </p:nvSpPr>
        <p:spPr>
          <a:xfrm>
            <a:off x="502447" y="498479"/>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11"/>
            </p:custDataLst>
          </p:nvPr>
        </p:nvSpPr>
        <p:spPr>
          <a:xfrm>
            <a:off x="502447" y="1626121"/>
            <a:ext cx="3962432" cy="4041680"/>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12"/>
            </p:custDataLst>
          </p:nvPr>
        </p:nvSpPr>
        <p:spPr>
          <a:xfrm>
            <a:off x="4679194" y="162612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13"/>
            </p:custDataLst>
          </p:nvPr>
        </p:nvSpPr>
        <p:spPr>
          <a:xfrm>
            <a:off x="659807" y="6389433"/>
            <a:ext cx="2025000" cy="237600"/>
          </a:xfrm>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4"/>
            </p:custDataLst>
          </p:nvPr>
        </p:nvSpPr>
        <p:spPr>
          <a:xfrm>
            <a:off x="3087000" y="6389433"/>
            <a:ext cx="2970000" cy="237600"/>
          </a:xfrm>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5"/>
            </p:custDataLst>
          </p:nvPr>
        </p:nvSpPr>
        <p:spPr>
          <a:xfrm>
            <a:off x="6457950" y="6389433"/>
            <a:ext cx="2025000" cy="237600"/>
          </a:xfrm>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custDataLst>
              <p:tags r:id="rId2"/>
            </p:custDataLst>
          </p:nvPr>
        </p:nvPicPr>
        <p:blipFill>
          <a:blip r:embed="rId3"/>
          <a:stretch>
            <a:fillRect/>
          </a:stretch>
        </p:blipFill>
        <p:spPr>
          <a:xfrm>
            <a:off x="0" y="0"/>
            <a:ext cx="1763554" cy="2273300"/>
          </a:xfrm>
          <a:prstGeom prst="rect">
            <a:avLst/>
          </a:prstGeom>
        </p:spPr>
      </p:pic>
      <p:pic>
        <p:nvPicPr>
          <p:cNvPr id="23" name="图片 22"/>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24" name="图片 23"/>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25" name="图片 24"/>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26" name="图片 25"/>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2" name="竖排标题 1"/>
          <p:cNvSpPr>
            <a:spLocks noGrp="1"/>
          </p:cNvSpPr>
          <p:nvPr>
            <p:ph type="title" orient="vert"/>
            <p:custDataLst>
              <p:tags r:id="rId10"/>
            </p:custDataLst>
          </p:nvPr>
        </p:nvSpPr>
        <p:spPr>
          <a:xfrm>
            <a:off x="7928351" y="162612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11"/>
            </p:custDataLst>
          </p:nvPr>
        </p:nvSpPr>
        <p:spPr>
          <a:xfrm>
            <a:off x="502444" y="1626113"/>
            <a:ext cx="7371076" cy="4041680"/>
          </a:xfrm>
        </p:spPr>
        <p:txBody>
          <a:bodyPr vert="eaVert"/>
          <a:lstStyle>
            <a:lvl1pPr indent="0" eaLnBrk="1" fontAlgn="auto" latinLnBrk="0" hangingPunct="1">
              <a:defRPr spc="0" baseline="0">
                <a:solidFill>
                  <a:schemeClr val="bg1"/>
                </a:solidFill>
                <a:latin typeface="Arial" panose="020B0604020202020204" pitchFamily="34" charset="0"/>
                <a:ea typeface="微软雅黑" panose="020B0503020204020204" charset="-122"/>
              </a:defRPr>
            </a:lvl1pPr>
            <a:lvl2pPr indent="0" eaLnBrk="1" fontAlgn="auto" latinLnBrk="0" hangingPunct="1">
              <a:defRPr spc="0" baseline="0">
                <a:solidFill>
                  <a:schemeClr val="bg1"/>
                </a:solidFill>
                <a:latin typeface="Arial" panose="020B0604020202020204" pitchFamily="34" charset="0"/>
                <a:ea typeface="微软雅黑" panose="020B0503020204020204" charset="-122"/>
              </a:defRPr>
            </a:lvl2pPr>
            <a:lvl3pPr indent="0" eaLnBrk="1" fontAlgn="auto" latinLnBrk="0" hangingPunct="1">
              <a:defRPr spc="0" baseline="0">
                <a:solidFill>
                  <a:schemeClr val="bg1"/>
                </a:solidFill>
                <a:latin typeface="Arial" panose="020B0604020202020204" pitchFamily="34" charset="0"/>
                <a:ea typeface="微软雅黑" panose="020B0503020204020204" charset="-122"/>
              </a:defRPr>
            </a:lvl3pPr>
            <a:lvl4pPr indent="0" eaLnBrk="1" fontAlgn="auto" latinLnBrk="0" hangingPunct="1">
              <a:defRPr spc="0" baseline="0">
                <a:solidFill>
                  <a:schemeClr val="bg1"/>
                </a:solidFill>
                <a:latin typeface="Arial" panose="020B0604020202020204" pitchFamily="34" charset="0"/>
                <a:ea typeface="微软雅黑" panose="020B0503020204020204" charset="-122"/>
              </a:defRPr>
            </a:lvl4pPr>
            <a:lvl5pPr indent="0" eaLnBrk="1" fontAlgn="auto" latinLnBrk="0" hangingPunct="1">
              <a:defRPr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a:xfrm>
            <a:off x="659807" y="6389433"/>
            <a:ext cx="2025000" cy="237600"/>
          </a:xfrm>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3087000" y="6389433"/>
            <a:ext cx="2970000" cy="237600"/>
          </a:xfrm>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4"/>
            </p:custDataLst>
          </p:nvPr>
        </p:nvSpPr>
        <p:spPr>
          <a:xfrm>
            <a:off x="6457950" y="6389433"/>
            <a:ext cx="2025000" cy="237600"/>
          </a:xfrm>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custDataLst>
              <p:tags r:id="rId2"/>
            </p:custDataLst>
          </p:nvPr>
        </p:nvPicPr>
        <p:blipFill>
          <a:blip r:embed="rId3"/>
          <a:stretch>
            <a:fillRect/>
          </a:stretch>
        </p:blipFill>
        <p:spPr>
          <a:xfrm>
            <a:off x="0" y="0"/>
            <a:ext cx="1530668" cy="1972945"/>
          </a:xfrm>
          <a:prstGeom prst="rect">
            <a:avLst/>
          </a:prstGeom>
        </p:spPr>
      </p:pic>
      <p:pic>
        <p:nvPicPr>
          <p:cNvPr id="23" name="图片 22"/>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24" name="图片 23"/>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25" name="图片 24"/>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26" name="图片 25"/>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3"/>
            </p:custDataLst>
          </p:nvPr>
        </p:nvSpPr>
        <p:spPr>
          <a:xfrm>
            <a:off x="502447" y="1626121"/>
            <a:ext cx="8139178" cy="4041680"/>
          </a:xfrm>
        </p:spPr>
        <p:txBody>
          <a:bodyPr/>
          <a:lstStyle>
            <a:lvl1pPr>
              <a:defRPr spc="0" baseline="0">
                <a:solidFill>
                  <a:schemeClr val="bg1"/>
                </a:solidFill>
                <a:latin typeface="Arial" panose="020B0604020202020204" pitchFamily="34" charset="0"/>
                <a:ea typeface="微软雅黑" panose="020B0503020204020204" charset="-122"/>
              </a:defRPr>
            </a:lvl1pPr>
            <a:lvl2pPr>
              <a:defRPr spc="0" baseline="0">
                <a:solidFill>
                  <a:schemeClr val="bg1"/>
                </a:solidFill>
                <a:latin typeface="Arial" panose="020B0604020202020204" pitchFamily="34" charset="0"/>
                <a:ea typeface="微软雅黑" panose="020B0503020204020204" charset="-122"/>
              </a:defRPr>
            </a:lvl2pPr>
            <a:lvl3pPr>
              <a:defRPr spc="0" baseline="0">
                <a:solidFill>
                  <a:schemeClr val="bg1"/>
                </a:solidFill>
                <a:latin typeface="Arial" panose="020B0604020202020204" pitchFamily="34" charset="0"/>
                <a:ea typeface="微软雅黑" panose="020B0503020204020204" charset="-122"/>
              </a:defRPr>
            </a:lvl3pPr>
            <a:lvl4pPr>
              <a:defRPr spc="0" baseline="0">
                <a:solidFill>
                  <a:schemeClr val="bg1"/>
                </a:solidFill>
                <a:latin typeface="Arial" panose="020B0604020202020204" pitchFamily="34" charset="0"/>
                <a:ea typeface="微软雅黑" panose="020B0503020204020204" charset="-122"/>
              </a:defRPr>
            </a:lvl4pPr>
            <a:lvl5pPr>
              <a:defRPr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1153954" y="1826736"/>
            <a:ext cx="6781800" cy="316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sp>
        <p:nvSpPr>
          <p:cNvPr id="8" name="矩形 7"/>
          <p:cNvSpPr/>
          <p:nvPr>
            <p:custDataLst>
              <p:tags r:id="rId3"/>
            </p:custDataLst>
          </p:nvPr>
        </p:nvSpPr>
        <p:spPr>
          <a:xfrm>
            <a:off x="1027271" y="1743948"/>
            <a:ext cx="7015163" cy="3350419"/>
          </a:xfrm>
          <a:prstGeom prst="rect">
            <a:avLst/>
          </a:prstGeom>
          <a:noFill/>
          <a:ln>
            <a:solidFill>
              <a:schemeClr val="accent1"/>
            </a:solidFill>
          </a:ln>
          <a:extLst>
            <a:ext uri="{909E8E84-426E-40DD-AFC4-6F175D3DCCD1}">
              <a14:hiddenFill xmlns:a14="http://schemas.microsoft.com/office/drawing/2010/main">
                <a:solidFill>
                  <a:srgbClr val="A4D5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grpSp>
        <p:nvGrpSpPr>
          <p:cNvPr id="11" name="组合 10"/>
          <p:cNvGrpSpPr/>
          <p:nvPr userDrawn="1">
            <p:custDataLst>
              <p:tags r:id="rId4"/>
            </p:custDataLst>
          </p:nvPr>
        </p:nvGrpSpPr>
        <p:grpSpPr>
          <a:xfrm>
            <a:off x="1027271" y="1574721"/>
            <a:ext cx="7015163" cy="3493294"/>
            <a:chOff x="2157" y="1563"/>
            <a:chExt cx="14730" cy="7335"/>
          </a:xfrm>
        </p:grpSpPr>
        <p:pic>
          <p:nvPicPr>
            <p:cNvPr id="7" name="图片 6"/>
            <p:cNvPicPr>
              <a:picLocks noChangeAspect="1"/>
            </p:cNvPicPr>
            <p:nvPr>
              <p:custDataLst>
                <p:tags r:id="rId5"/>
              </p:custDataLst>
            </p:nvPr>
          </p:nvPicPr>
          <p:blipFill>
            <a:blip r:embed="rId6" cstate="email"/>
            <a:stretch>
              <a:fillRect/>
            </a:stretch>
          </p:blipFill>
          <p:spPr>
            <a:xfrm>
              <a:off x="2157" y="1867"/>
              <a:ext cx="4825" cy="4664"/>
            </a:xfrm>
            <a:prstGeom prst="rect">
              <a:avLst/>
            </a:prstGeom>
          </p:spPr>
        </p:pic>
        <p:pic>
          <p:nvPicPr>
            <p:cNvPr id="9" name="图片 8"/>
            <p:cNvPicPr>
              <a:picLocks noChangeAspect="1"/>
            </p:cNvPicPr>
            <p:nvPr>
              <p:custDataLst>
                <p:tags r:id="rId7"/>
              </p:custDataLst>
            </p:nvPr>
          </p:nvPicPr>
          <p:blipFill>
            <a:blip r:embed="rId8" cstate="email"/>
            <a:stretch>
              <a:fillRect/>
            </a:stretch>
          </p:blipFill>
          <p:spPr>
            <a:xfrm>
              <a:off x="3137" y="7049"/>
              <a:ext cx="647" cy="538"/>
            </a:xfrm>
            <a:prstGeom prst="rect">
              <a:avLst/>
            </a:prstGeom>
          </p:spPr>
        </p:pic>
        <p:pic>
          <p:nvPicPr>
            <p:cNvPr id="10" name="图片 9"/>
            <p:cNvPicPr>
              <a:picLocks noChangeAspect="1"/>
            </p:cNvPicPr>
            <p:nvPr>
              <p:custDataLst>
                <p:tags r:id="rId9"/>
              </p:custDataLst>
            </p:nvPr>
          </p:nvPicPr>
          <p:blipFill>
            <a:blip r:embed="rId10" cstate="email"/>
            <a:stretch>
              <a:fillRect/>
            </a:stretch>
          </p:blipFill>
          <p:spPr>
            <a:xfrm flipH="1" flipV="1">
              <a:off x="12491" y="4650"/>
              <a:ext cx="4396" cy="4249"/>
            </a:xfrm>
            <a:prstGeom prst="rect">
              <a:avLst/>
            </a:prstGeom>
          </p:spPr>
        </p:pic>
        <p:pic>
          <p:nvPicPr>
            <p:cNvPr id="14" name="图片 13"/>
            <p:cNvPicPr>
              <a:picLocks noChangeAspect="1"/>
            </p:cNvPicPr>
            <p:nvPr>
              <p:custDataLst>
                <p:tags r:id="rId11"/>
              </p:custDataLst>
            </p:nvPr>
          </p:nvPicPr>
          <p:blipFill>
            <a:blip r:embed="rId12"/>
            <a:stretch>
              <a:fillRect/>
            </a:stretch>
          </p:blipFill>
          <p:spPr>
            <a:xfrm>
              <a:off x="3880" y="4446"/>
              <a:ext cx="4513" cy="3141"/>
            </a:xfrm>
            <a:prstGeom prst="rect">
              <a:avLst/>
            </a:prstGeom>
          </p:spPr>
        </p:pic>
        <p:pic>
          <p:nvPicPr>
            <p:cNvPr id="15" name="图片 14"/>
            <p:cNvPicPr>
              <a:picLocks noChangeAspect="1"/>
            </p:cNvPicPr>
            <p:nvPr>
              <p:custDataLst>
                <p:tags r:id="rId13"/>
              </p:custDataLst>
            </p:nvPr>
          </p:nvPicPr>
          <p:blipFill>
            <a:blip r:embed="rId12"/>
            <a:stretch>
              <a:fillRect/>
            </a:stretch>
          </p:blipFill>
          <p:spPr>
            <a:xfrm>
              <a:off x="11198" y="1895"/>
              <a:ext cx="4513" cy="3141"/>
            </a:xfrm>
            <a:prstGeom prst="rect">
              <a:avLst/>
            </a:prstGeom>
          </p:spPr>
        </p:pic>
        <p:pic>
          <p:nvPicPr>
            <p:cNvPr id="16" name="图片 15"/>
            <p:cNvPicPr>
              <a:picLocks noChangeAspect="1"/>
            </p:cNvPicPr>
            <p:nvPr>
              <p:custDataLst>
                <p:tags r:id="rId14"/>
              </p:custDataLst>
            </p:nvPr>
          </p:nvPicPr>
          <p:blipFill>
            <a:blip r:embed="rId12"/>
            <a:stretch>
              <a:fillRect/>
            </a:stretch>
          </p:blipFill>
          <p:spPr>
            <a:xfrm>
              <a:off x="4183" y="1563"/>
              <a:ext cx="4513" cy="3141"/>
            </a:xfrm>
            <a:prstGeom prst="rect">
              <a:avLst/>
            </a:prstGeom>
          </p:spPr>
        </p:pic>
        <p:pic>
          <p:nvPicPr>
            <p:cNvPr id="17" name="图片 16"/>
            <p:cNvPicPr>
              <a:picLocks noChangeAspect="1"/>
            </p:cNvPicPr>
            <p:nvPr>
              <p:custDataLst>
                <p:tags r:id="rId15"/>
              </p:custDataLst>
            </p:nvPr>
          </p:nvPicPr>
          <p:blipFill>
            <a:blip r:embed="rId12"/>
            <a:stretch>
              <a:fillRect/>
            </a:stretch>
          </p:blipFill>
          <p:spPr>
            <a:xfrm>
              <a:off x="8392" y="4856"/>
              <a:ext cx="4513" cy="3141"/>
            </a:xfrm>
            <a:prstGeom prst="rect">
              <a:avLst/>
            </a:prstGeom>
          </p:spPr>
        </p:pic>
        <p:pic>
          <p:nvPicPr>
            <p:cNvPr id="13" name="图片 12"/>
            <p:cNvPicPr>
              <a:picLocks noChangeAspect="1"/>
            </p:cNvPicPr>
            <p:nvPr>
              <p:custDataLst>
                <p:tags r:id="rId16"/>
              </p:custDataLst>
            </p:nvPr>
          </p:nvPicPr>
          <p:blipFill>
            <a:blip r:embed="rId17" cstate="email"/>
            <a:stretch>
              <a:fillRect/>
            </a:stretch>
          </p:blipFill>
          <p:spPr>
            <a:xfrm>
              <a:off x="15849" y="3919"/>
              <a:ext cx="603" cy="507"/>
            </a:xfrm>
            <a:prstGeom prst="rect">
              <a:avLst/>
            </a:prstGeom>
          </p:spPr>
        </p:pic>
        <p:pic>
          <p:nvPicPr>
            <p:cNvPr id="18" name="图片 17"/>
            <p:cNvPicPr>
              <a:picLocks noChangeAspect="1"/>
            </p:cNvPicPr>
            <p:nvPr>
              <p:custDataLst>
                <p:tags r:id="rId18"/>
              </p:custDataLst>
            </p:nvPr>
          </p:nvPicPr>
          <p:blipFill>
            <a:blip r:embed="rId19" cstate="email"/>
            <a:stretch>
              <a:fillRect/>
            </a:stretch>
          </p:blipFill>
          <p:spPr>
            <a:xfrm>
              <a:off x="5670" y="2509"/>
              <a:ext cx="525" cy="368"/>
            </a:xfrm>
            <a:prstGeom prst="rect">
              <a:avLst/>
            </a:prstGeom>
          </p:spPr>
        </p:pic>
      </p:grpSp>
      <p:sp>
        <p:nvSpPr>
          <p:cNvPr id="2" name="标题 1"/>
          <p:cNvSpPr>
            <a:spLocks noGrp="1"/>
          </p:cNvSpPr>
          <p:nvPr>
            <p:ph type="title" hasCustomPrompt="1"/>
            <p:custDataLst>
              <p:tags r:id="rId20"/>
            </p:custDataLst>
          </p:nvPr>
        </p:nvSpPr>
        <p:spPr>
          <a:xfrm>
            <a:off x="2031365" y="2752903"/>
            <a:ext cx="5006976" cy="883453"/>
          </a:xfrm>
        </p:spPr>
        <p:txBody>
          <a:bodyPr anchor="ctr" anchorCtr="0">
            <a:normAutofit/>
          </a:bodyPr>
          <a:lstStyle>
            <a:lvl1pPr algn="ctr">
              <a:defRPr sz="45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21"/>
            </p:custDataLst>
          </p:nvPr>
        </p:nvSpPr>
        <p:spPr>
          <a:xfrm>
            <a:off x="659807" y="6389433"/>
            <a:ext cx="2025000" cy="237600"/>
          </a:xfrm>
        </p:spPr>
        <p:txBody>
          <a:bodyPr/>
          <a:lstStyle>
            <a:lvl1pPr>
              <a:defRPr baseline="0">
                <a:latin typeface="Arial" panose="020B0604020202020204" pitchFamily="34" charset="0"/>
              </a:defRPr>
            </a:lvl1p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22"/>
            </p:custDataLst>
          </p:nvPr>
        </p:nvSpPr>
        <p:spPr>
          <a:xfrm>
            <a:off x="3087000" y="6389433"/>
            <a:ext cx="2970000" cy="237600"/>
          </a:xfrm>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23"/>
            </p:custDataLst>
          </p:nvPr>
        </p:nvSpPr>
        <p:spPr>
          <a:xfrm>
            <a:off x="6457950" y="6389433"/>
            <a:ext cx="2025000" cy="237600"/>
          </a:xfrm>
        </p:spPr>
        <p:txBody>
          <a:bodyPr/>
          <a:lstStyle>
            <a:lvl1pPr>
              <a:defRPr baseline="0">
                <a:latin typeface="Arial" panose="020B0604020202020204" pitchFamily="34" charset="0"/>
              </a:defRPr>
            </a:lvl1pPr>
          </a:lstStyle>
          <a:p>
            <a:fld id="{7D9BB5D0-35E4-459D-AEF3-FE4D7C45CC19}" type="slidenum">
              <a:rPr lang="zh-CN" altLang="en-US" smtClean="0"/>
            </a:fld>
            <a:endParaRPr lang="zh-CN" altLang="en-US"/>
          </a:p>
        </p:txBody>
      </p:sp>
      <p:sp>
        <p:nvSpPr>
          <p:cNvPr id="19" name="文本占位符 18"/>
          <p:cNvSpPr>
            <a:spLocks noGrp="1"/>
          </p:cNvSpPr>
          <p:nvPr>
            <p:ph type="body" sz="quarter" idx="13" hasCustomPrompt="1"/>
            <p:custDataLst>
              <p:tags r:id="rId24"/>
            </p:custDataLst>
          </p:nvPr>
        </p:nvSpPr>
        <p:spPr>
          <a:xfrm>
            <a:off x="2864293" y="3976954"/>
            <a:ext cx="3206262" cy="333146"/>
          </a:xfrm>
        </p:spPr>
        <p:txBody>
          <a:bodyPr/>
          <a:lstStyle>
            <a:lvl1pPr marL="0" indent="0" algn="ctr">
              <a:buNone/>
              <a:defRPr/>
            </a:lvl1pPr>
          </a:lstStyle>
          <a:p>
            <a:pPr lvl="0"/>
            <a:r>
              <a:rPr lang="zh-CN" altLang="en-US" dirty="0"/>
              <a:t>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0"/>
            <a:ext cx="1082040" cy="1394460"/>
          </a:xfrm>
          <a:prstGeom prst="rect">
            <a:avLst/>
          </a:prstGeom>
        </p:spPr>
      </p:pic>
      <p:pic>
        <p:nvPicPr>
          <p:cNvPr id="7" name="图片 6"/>
          <p:cNvPicPr>
            <a:picLocks noChangeAspect="1"/>
          </p:cNvPicPr>
          <p:nvPr userDrawn="1">
            <p:custDataLst>
              <p:tags r:id="rId4"/>
            </p:custDataLst>
          </p:nvPr>
        </p:nvPicPr>
        <p:blipFill>
          <a:blip r:embed="rId3"/>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5"/>
            </p:custDataLst>
          </p:nvPr>
        </p:nvPicPr>
        <p:blipFill>
          <a:blip r:embed="rId6"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7"/>
            </p:custDataLst>
          </p:nvPr>
        </p:nvPicPr>
        <p:blipFill>
          <a:blip r:embed="rId8" cstate="email"/>
          <a:stretch>
            <a:fillRect/>
          </a:stretch>
        </p:blipFill>
        <p:spPr>
          <a:xfrm>
            <a:off x="8596789" y="2329180"/>
            <a:ext cx="403860" cy="335280"/>
          </a:xfrm>
          <a:prstGeom prst="rect">
            <a:avLst/>
          </a:prstGeom>
        </p:spPr>
      </p:pic>
      <p:pic>
        <p:nvPicPr>
          <p:cNvPr id="10" name="图片 9"/>
          <p:cNvPicPr>
            <a:picLocks noChangeAspect="1"/>
          </p:cNvPicPr>
          <p:nvPr userDrawn="1">
            <p:custDataLst>
              <p:tags r:id="rId9"/>
            </p:custDataLst>
          </p:nvPr>
        </p:nvPicPr>
        <p:blipFill>
          <a:blip r:embed="rId6"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10"/>
            </p:custDataLst>
          </p:nvPr>
        </p:nvPicPr>
        <p:blipFill>
          <a:blip r:embed="rId8" cstate="email"/>
          <a:stretch>
            <a:fillRect/>
          </a:stretch>
        </p:blipFill>
        <p:spPr>
          <a:xfrm rot="19800000">
            <a:off x="280988" y="5436235"/>
            <a:ext cx="403860" cy="335280"/>
          </a:xfrm>
          <a:prstGeom prst="rect">
            <a:avLst/>
          </a:prstGeom>
        </p:spPr>
      </p:pic>
      <p:sp>
        <p:nvSpPr>
          <p:cNvPr id="2" name="标题 1"/>
          <p:cNvSpPr>
            <a:spLocks noGrp="1"/>
          </p:cNvSpPr>
          <p:nvPr>
            <p:ph type="title"/>
            <p:custDataLst>
              <p:tags r:id="rId11"/>
            </p:custDataLst>
          </p:nvPr>
        </p:nvSpPr>
        <p:spPr>
          <a:xfrm>
            <a:off x="502411" y="498476"/>
            <a:ext cx="8139178" cy="331473"/>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a:xfrm>
            <a:off x="659807"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6389433"/>
            <a:ext cx="2970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551" y="304165"/>
            <a:ext cx="8704898"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pic>
        <p:nvPicPr>
          <p:cNvPr id="9" name="图片 8"/>
          <p:cNvPicPr>
            <a:picLocks noChangeAspect="1"/>
          </p:cNvPicPr>
          <p:nvPr userDrawn="1">
            <p:custDataLst>
              <p:tags r:id="rId3"/>
            </p:custDataLst>
          </p:nvPr>
        </p:nvPicPr>
        <p:blipFill>
          <a:blip r:embed="rId4"/>
          <a:stretch>
            <a:fillRect/>
          </a:stretch>
        </p:blipFill>
        <p:spPr>
          <a:xfrm>
            <a:off x="0" y="0"/>
            <a:ext cx="1082040" cy="1394460"/>
          </a:xfrm>
          <a:prstGeom prst="rect">
            <a:avLst/>
          </a:prstGeom>
        </p:spPr>
      </p:pic>
      <p:pic>
        <p:nvPicPr>
          <p:cNvPr id="10" name="图片 9"/>
          <p:cNvPicPr>
            <a:picLocks noChangeAspect="1"/>
          </p:cNvPicPr>
          <p:nvPr userDrawn="1">
            <p:custDataLst>
              <p:tags r:id="rId5"/>
            </p:custDataLst>
          </p:nvPr>
        </p:nvPicPr>
        <p:blipFill>
          <a:blip r:embed="rId4"/>
          <a:stretch>
            <a:fillRect/>
          </a:stretch>
        </p:blipFill>
        <p:spPr>
          <a:xfrm rot="10800000">
            <a:off x="8061960" y="5463540"/>
            <a:ext cx="1082040" cy="1394460"/>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2400"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4" name="图片 13"/>
          <p:cNvPicPr>
            <a:picLocks noChangeAspect="1"/>
          </p:cNvPicPr>
          <p:nvPr userDrawn="1">
            <p:custDataLst>
              <p:tags r:id="rId3"/>
            </p:custDataLst>
          </p:nvPr>
        </p:nvPicPr>
        <p:blipFill>
          <a:blip r:embed="rId4"/>
          <a:stretch>
            <a:fillRect/>
          </a:stretch>
        </p:blipFill>
        <p:spPr>
          <a:xfrm>
            <a:off x="0" y="0"/>
            <a:ext cx="1082040" cy="1394460"/>
          </a:xfrm>
          <a:prstGeom prst="rect">
            <a:avLst/>
          </a:prstGeom>
        </p:spPr>
      </p:pic>
      <p:pic>
        <p:nvPicPr>
          <p:cNvPr id="15" name="图片 14"/>
          <p:cNvPicPr>
            <a:picLocks noChangeAspect="1"/>
          </p:cNvPicPr>
          <p:nvPr userDrawn="1">
            <p:custDataLst>
              <p:tags r:id="rId5"/>
            </p:custDataLst>
          </p:nvPr>
        </p:nvPicPr>
        <p:blipFill>
          <a:blip r:embed="rId4"/>
          <a:stretch>
            <a:fillRect/>
          </a:stretch>
        </p:blipFill>
        <p:spPr>
          <a:xfrm rot="10800000">
            <a:off x="8061960" y="5463540"/>
            <a:ext cx="1082040" cy="1394460"/>
          </a:xfrm>
          <a:prstGeom prst="rect">
            <a:avLst/>
          </a:prstGeom>
        </p:spPr>
      </p:pic>
      <p:pic>
        <p:nvPicPr>
          <p:cNvPr id="16" name="图片 15"/>
          <p:cNvPicPr>
            <a:picLocks noChangeAspect="1"/>
          </p:cNvPicPr>
          <p:nvPr userDrawn="1">
            <p:custDataLst>
              <p:tags r:id="rId6"/>
            </p:custDataLst>
          </p:nvPr>
        </p:nvPicPr>
        <p:blipFill>
          <a:blip r:embed="rId7" cstate="email"/>
          <a:stretch>
            <a:fillRect/>
          </a:stretch>
        </p:blipFill>
        <p:spPr>
          <a:xfrm>
            <a:off x="5576887" y="540623"/>
            <a:ext cx="3019901" cy="2077879"/>
          </a:xfrm>
          <a:prstGeom prst="rect">
            <a:avLst/>
          </a:prstGeom>
        </p:spPr>
      </p:pic>
      <p:pic>
        <p:nvPicPr>
          <p:cNvPr id="17" name="图片 16"/>
          <p:cNvPicPr>
            <a:picLocks noChangeAspect="1"/>
          </p:cNvPicPr>
          <p:nvPr userDrawn="1">
            <p:custDataLst>
              <p:tags r:id="rId8"/>
            </p:custDataLst>
          </p:nvPr>
        </p:nvPicPr>
        <p:blipFill>
          <a:blip r:embed="rId9" cstate="email"/>
          <a:stretch>
            <a:fillRect/>
          </a:stretch>
        </p:blipFill>
        <p:spPr>
          <a:xfrm>
            <a:off x="8596789" y="2329180"/>
            <a:ext cx="403860" cy="335280"/>
          </a:xfrm>
          <a:prstGeom prst="rect">
            <a:avLst/>
          </a:prstGeom>
        </p:spPr>
      </p:pic>
      <p:pic>
        <p:nvPicPr>
          <p:cNvPr id="18" name="图片 17"/>
          <p:cNvPicPr>
            <a:picLocks noChangeAspect="1"/>
          </p:cNvPicPr>
          <p:nvPr userDrawn="1">
            <p:custDataLst>
              <p:tags r:id="rId10"/>
            </p:custDataLst>
          </p:nvPr>
        </p:nvPicPr>
        <p:blipFill>
          <a:blip r:embed="rId7" cstate="email"/>
          <a:stretch>
            <a:fillRect/>
          </a:stretch>
        </p:blipFill>
        <p:spPr>
          <a:xfrm>
            <a:off x="547211" y="2843133"/>
            <a:ext cx="3019901" cy="2077879"/>
          </a:xfrm>
          <a:prstGeom prst="rect">
            <a:avLst/>
          </a:prstGeom>
        </p:spPr>
      </p:pic>
      <p:pic>
        <p:nvPicPr>
          <p:cNvPr id="19" name="图片 18"/>
          <p:cNvPicPr>
            <a:picLocks noChangeAspect="1"/>
          </p:cNvPicPr>
          <p:nvPr userDrawn="1">
            <p:custDataLst>
              <p:tags r:id="rId11"/>
            </p:custDataLst>
          </p:nvPr>
        </p:nvPicPr>
        <p:blipFill>
          <a:blip r:embed="rId9" cstate="email"/>
          <a:stretch>
            <a:fillRect/>
          </a:stretch>
        </p:blipFill>
        <p:spPr>
          <a:xfrm rot="19800000">
            <a:off x="280988" y="5436235"/>
            <a:ext cx="403860" cy="335280"/>
          </a:xfrm>
          <a:prstGeom prst="rect">
            <a:avLst/>
          </a:prstGeom>
        </p:spPr>
      </p:pic>
      <p:sp>
        <p:nvSpPr>
          <p:cNvPr id="2" name="标题 1"/>
          <p:cNvSpPr>
            <a:spLocks noGrp="1"/>
          </p:cNvSpPr>
          <p:nvPr>
            <p:ph type="title" hasCustomPrompt="1"/>
            <p:custDataLst>
              <p:tags r:id="rId12"/>
            </p:custDataLst>
          </p:nvPr>
        </p:nvSpPr>
        <p:spPr>
          <a:xfrm>
            <a:off x="437400" y="880650"/>
            <a:ext cx="2970000" cy="661500"/>
          </a:xfrm>
        </p:spPr>
        <p:txBody>
          <a:bodyPr anchor="ctr"/>
          <a:lstStyle>
            <a:lvl1pPr>
              <a:defRPr sz="2700" spc="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3"/>
            </p:custDataLst>
          </p:nvPr>
        </p:nvSpPr>
        <p:spPr>
          <a:xfrm>
            <a:off x="659807"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a:xfrm>
            <a:off x="3087000" y="6389433"/>
            <a:ext cx="2970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5"/>
            </p:custDataLst>
          </p:nvPr>
        </p:nvSpPr>
        <p:spPr>
          <a:xfrm>
            <a:off x="6457950"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6"/>
            </p:custDataLst>
          </p:nvPr>
        </p:nvSpPr>
        <p:spPr>
          <a:xfrm>
            <a:off x="440100" y="2275650"/>
            <a:ext cx="2967300" cy="3069900"/>
          </a:xfrm>
        </p:spPr>
        <p:txBody>
          <a:bodyPr/>
          <a:lstStyle>
            <a:lvl1pPr>
              <a:defRPr spc="0" baseline="0">
                <a:solidFill>
                  <a:schemeClr val="bg1"/>
                </a:solidFill>
                <a:latin typeface="Arial" panose="020B0604020202020204" pitchFamily="34" charset="0"/>
                <a:ea typeface="微软雅黑" panose="020B0503020204020204" charset="-122"/>
              </a:defRPr>
            </a:lvl1pPr>
            <a:lvl2pPr>
              <a:defRPr spc="0" baseline="0">
                <a:solidFill>
                  <a:schemeClr val="bg1"/>
                </a:solidFill>
                <a:latin typeface="Arial" panose="020B0604020202020204" pitchFamily="34" charset="0"/>
                <a:ea typeface="微软雅黑" panose="020B0503020204020204" charset="-122"/>
              </a:defRPr>
            </a:lvl2pPr>
            <a:lvl3pPr>
              <a:defRPr spc="0" baseline="0">
                <a:solidFill>
                  <a:schemeClr val="bg1"/>
                </a:solidFill>
                <a:latin typeface="Arial" panose="020B0604020202020204" pitchFamily="34" charset="0"/>
                <a:ea typeface="微软雅黑" panose="020B0503020204020204" charset="-122"/>
              </a:defRPr>
            </a:lvl3pPr>
            <a:lvl4pPr>
              <a:defRPr spc="0" baseline="0">
                <a:solidFill>
                  <a:schemeClr val="bg1"/>
                </a:solidFill>
                <a:latin typeface="Arial" panose="020B0604020202020204" pitchFamily="34" charset="0"/>
                <a:ea typeface="微软雅黑" panose="020B0503020204020204" charset="-122"/>
              </a:defRPr>
            </a:lvl4pPr>
            <a:lvl5pPr>
              <a:defRPr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7"/>
            </p:custDataLst>
          </p:nvPr>
        </p:nvSpPr>
        <p:spPr>
          <a:xfrm>
            <a:off x="3825900" y="1405930"/>
            <a:ext cx="4860000" cy="3815953"/>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4" name="图片 13"/>
          <p:cNvPicPr>
            <a:picLocks noChangeAspect="1"/>
          </p:cNvPicPr>
          <p:nvPr userDrawn="1">
            <p:custDataLst>
              <p:tags r:id="rId3"/>
            </p:custDataLst>
          </p:nvPr>
        </p:nvPicPr>
        <p:blipFill>
          <a:blip r:embed="rId4"/>
          <a:stretch>
            <a:fillRect/>
          </a:stretch>
        </p:blipFill>
        <p:spPr>
          <a:xfrm>
            <a:off x="0" y="0"/>
            <a:ext cx="1082040" cy="1394460"/>
          </a:xfrm>
          <a:prstGeom prst="rect">
            <a:avLst/>
          </a:prstGeom>
        </p:spPr>
      </p:pic>
      <p:pic>
        <p:nvPicPr>
          <p:cNvPr id="15" name="图片 14"/>
          <p:cNvPicPr>
            <a:picLocks noChangeAspect="1"/>
          </p:cNvPicPr>
          <p:nvPr userDrawn="1">
            <p:custDataLst>
              <p:tags r:id="rId5"/>
            </p:custDataLst>
          </p:nvPr>
        </p:nvPicPr>
        <p:blipFill>
          <a:blip r:embed="rId4"/>
          <a:stretch>
            <a:fillRect/>
          </a:stretch>
        </p:blipFill>
        <p:spPr>
          <a:xfrm rot="10800000">
            <a:off x="8061960" y="5463540"/>
            <a:ext cx="1082040" cy="1394460"/>
          </a:xfrm>
          <a:prstGeom prst="rect">
            <a:avLst/>
          </a:prstGeom>
        </p:spPr>
      </p:pic>
      <p:pic>
        <p:nvPicPr>
          <p:cNvPr id="16" name="图片 15"/>
          <p:cNvPicPr>
            <a:picLocks noChangeAspect="1"/>
          </p:cNvPicPr>
          <p:nvPr userDrawn="1">
            <p:custDataLst>
              <p:tags r:id="rId6"/>
            </p:custDataLst>
          </p:nvPr>
        </p:nvPicPr>
        <p:blipFill>
          <a:blip r:embed="rId7" cstate="email"/>
          <a:stretch>
            <a:fillRect/>
          </a:stretch>
        </p:blipFill>
        <p:spPr>
          <a:xfrm>
            <a:off x="5576887" y="540623"/>
            <a:ext cx="3019901" cy="2077879"/>
          </a:xfrm>
          <a:prstGeom prst="rect">
            <a:avLst/>
          </a:prstGeom>
        </p:spPr>
      </p:pic>
      <p:pic>
        <p:nvPicPr>
          <p:cNvPr id="17" name="图片 16"/>
          <p:cNvPicPr>
            <a:picLocks noChangeAspect="1"/>
          </p:cNvPicPr>
          <p:nvPr userDrawn="1">
            <p:custDataLst>
              <p:tags r:id="rId8"/>
            </p:custDataLst>
          </p:nvPr>
        </p:nvPicPr>
        <p:blipFill>
          <a:blip r:embed="rId9" cstate="email"/>
          <a:stretch>
            <a:fillRect/>
          </a:stretch>
        </p:blipFill>
        <p:spPr>
          <a:xfrm>
            <a:off x="8596789" y="2329180"/>
            <a:ext cx="403860" cy="335280"/>
          </a:xfrm>
          <a:prstGeom prst="rect">
            <a:avLst/>
          </a:prstGeom>
        </p:spPr>
      </p:pic>
      <p:pic>
        <p:nvPicPr>
          <p:cNvPr id="18" name="图片 17"/>
          <p:cNvPicPr>
            <a:picLocks noChangeAspect="1"/>
          </p:cNvPicPr>
          <p:nvPr userDrawn="1">
            <p:custDataLst>
              <p:tags r:id="rId10"/>
            </p:custDataLst>
          </p:nvPr>
        </p:nvPicPr>
        <p:blipFill>
          <a:blip r:embed="rId7" cstate="email"/>
          <a:stretch>
            <a:fillRect/>
          </a:stretch>
        </p:blipFill>
        <p:spPr>
          <a:xfrm>
            <a:off x="547211" y="2843133"/>
            <a:ext cx="3019901" cy="2077879"/>
          </a:xfrm>
          <a:prstGeom prst="rect">
            <a:avLst/>
          </a:prstGeom>
        </p:spPr>
      </p:pic>
      <p:pic>
        <p:nvPicPr>
          <p:cNvPr id="19" name="图片 18"/>
          <p:cNvPicPr>
            <a:picLocks noChangeAspect="1"/>
          </p:cNvPicPr>
          <p:nvPr userDrawn="1">
            <p:custDataLst>
              <p:tags r:id="rId11"/>
            </p:custDataLst>
          </p:nvPr>
        </p:nvPicPr>
        <p:blipFill>
          <a:blip r:embed="rId9" cstate="email"/>
          <a:stretch>
            <a:fillRect/>
          </a:stretch>
        </p:blipFill>
        <p:spPr>
          <a:xfrm rot="19800000">
            <a:off x="280988" y="5436235"/>
            <a:ext cx="403860" cy="335280"/>
          </a:xfrm>
          <a:prstGeom prst="rect">
            <a:avLst/>
          </a:prstGeom>
        </p:spPr>
      </p:pic>
      <p:sp>
        <p:nvSpPr>
          <p:cNvPr id="2" name="标题 1"/>
          <p:cNvSpPr>
            <a:spLocks noGrp="1"/>
          </p:cNvSpPr>
          <p:nvPr>
            <p:ph type="title"/>
            <p:custDataLst>
              <p:tags r:id="rId12"/>
            </p:custDataLst>
          </p:nvPr>
        </p:nvSpPr>
        <p:spPr>
          <a:xfrm>
            <a:off x="459000" y="859500"/>
            <a:ext cx="8232300" cy="469800"/>
          </a:xfrm>
        </p:spPr>
        <p:txBody>
          <a:bodyPr anchor="ctr"/>
          <a:lstStyle>
            <a:lvl1pPr algn="ctr">
              <a:defRPr sz="2700" spc="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3"/>
            </p:custDataLst>
          </p:nvPr>
        </p:nvSpPr>
        <p:spPr>
          <a:xfrm>
            <a:off x="659807"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a:xfrm>
            <a:off x="3087000" y="6389433"/>
            <a:ext cx="2970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5"/>
            </p:custDataLst>
          </p:nvPr>
        </p:nvSpPr>
        <p:spPr>
          <a:xfrm>
            <a:off x="6457950"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6"/>
            </p:custDataLst>
          </p:nvPr>
        </p:nvSpPr>
        <p:spPr>
          <a:xfrm>
            <a:off x="459000" y="1763100"/>
            <a:ext cx="8231981" cy="621000"/>
          </a:xfrm>
        </p:spPr>
        <p:txBody>
          <a:bodyPr/>
          <a:lstStyle>
            <a:lvl1pPr algn="ctr">
              <a:defRPr spc="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7"/>
            </p:custDataLst>
          </p:nvPr>
        </p:nvSpPr>
        <p:spPr>
          <a:xfrm>
            <a:off x="459581" y="3236850"/>
            <a:ext cx="8224200" cy="25731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4" name="图片 13"/>
          <p:cNvPicPr>
            <a:picLocks noChangeAspect="1"/>
          </p:cNvPicPr>
          <p:nvPr userDrawn="1">
            <p:custDataLst>
              <p:tags r:id="rId3"/>
            </p:custDataLst>
          </p:nvPr>
        </p:nvPicPr>
        <p:blipFill>
          <a:blip r:embed="rId4"/>
          <a:stretch>
            <a:fillRect/>
          </a:stretch>
        </p:blipFill>
        <p:spPr>
          <a:xfrm>
            <a:off x="0" y="0"/>
            <a:ext cx="1082040" cy="1394460"/>
          </a:xfrm>
          <a:prstGeom prst="rect">
            <a:avLst/>
          </a:prstGeom>
        </p:spPr>
      </p:pic>
      <p:pic>
        <p:nvPicPr>
          <p:cNvPr id="15" name="图片 14"/>
          <p:cNvPicPr>
            <a:picLocks noChangeAspect="1"/>
          </p:cNvPicPr>
          <p:nvPr userDrawn="1">
            <p:custDataLst>
              <p:tags r:id="rId5"/>
            </p:custDataLst>
          </p:nvPr>
        </p:nvPicPr>
        <p:blipFill>
          <a:blip r:embed="rId4"/>
          <a:stretch>
            <a:fillRect/>
          </a:stretch>
        </p:blipFill>
        <p:spPr>
          <a:xfrm rot="10800000">
            <a:off x="8061960" y="5463540"/>
            <a:ext cx="1082040" cy="1394460"/>
          </a:xfrm>
          <a:prstGeom prst="rect">
            <a:avLst/>
          </a:prstGeom>
        </p:spPr>
      </p:pic>
      <p:pic>
        <p:nvPicPr>
          <p:cNvPr id="16" name="图片 15"/>
          <p:cNvPicPr>
            <a:picLocks noChangeAspect="1"/>
          </p:cNvPicPr>
          <p:nvPr userDrawn="1">
            <p:custDataLst>
              <p:tags r:id="rId6"/>
            </p:custDataLst>
          </p:nvPr>
        </p:nvPicPr>
        <p:blipFill>
          <a:blip r:embed="rId7" cstate="email"/>
          <a:stretch>
            <a:fillRect/>
          </a:stretch>
        </p:blipFill>
        <p:spPr>
          <a:xfrm>
            <a:off x="5576887" y="540623"/>
            <a:ext cx="3019901" cy="2077879"/>
          </a:xfrm>
          <a:prstGeom prst="rect">
            <a:avLst/>
          </a:prstGeom>
        </p:spPr>
      </p:pic>
      <p:pic>
        <p:nvPicPr>
          <p:cNvPr id="17" name="图片 16"/>
          <p:cNvPicPr>
            <a:picLocks noChangeAspect="1"/>
          </p:cNvPicPr>
          <p:nvPr userDrawn="1">
            <p:custDataLst>
              <p:tags r:id="rId8"/>
            </p:custDataLst>
          </p:nvPr>
        </p:nvPicPr>
        <p:blipFill>
          <a:blip r:embed="rId9" cstate="email"/>
          <a:stretch>
            <a:fillRect/>
          </a:stretch>
        </p:blipFill>
        <p:spPr>
          <a:xfrm>
            <a:off x="8596789" y="2329180"/>
            <a:ext cx="403860" cy="335280"/>
          </a:xfrm>
          <a:prstGeom prst="rect">
            <a:avLst/>
          </a:prstGeom>
        </p:spPr>
      </p:pic>
      <p:pic>
        <p:nvPicPr>
          <p:cNvPr id="18" name="图片 17"/>
          <p:cNvPicPr>
            <a:picLocks noChangeAspect="1"/>
          </p:cNvPicPr>
          <p:nvPr userDrawn="1">
            <p:custDataLst>
              <p:tags r:id="rId10"/>
            </p:custDataLst>
          </p:nvPr>
        </p:nvPicPr>
        <p:blipFill>
          <a:blip r:embed="rId7" cstate="email"/>
          <a:stretch>
            <a:fillRect/>
          </a:stretch>
        </p:blipFill>
        <p:spPr>
          <a:xfrm>
            <a:off x="547211" y="2843133"/>
            <a:ext cx="3019901" cy="2077879"/>
          </a:xfrm>
          <a:prstGeom prst="rect">
            <a:avLst/>
          </a:prstGeom>
        </p:spPr>
      </p:pic>
      <p:pic>
        <p:nvPicPr>
          <p:cNvPr id="19" name="图片 18"/>
          <p:cNvPicPr>
            <a:picLocks noChangeAspect="1"/>
          </p:cNvPicPr>
          <p:nvPr userDrawn="1">
            <p:custDataLst>
              <p:tags r:id="rId11"/>
            </p:custDataLst>
          </p:nvPr>
        </p:nvPicPr>
        <p:blipFill>
          <a:blip r:embed="rId9" cstate="email"/>
          <a:stretch>
            <a:fillRect/>
          </a:stretch>
        </p:blipFill>
        <p:spPr>
          <a:xfrm rot="19800000">
            <a:off x="280988" y="5436235"/>
            <a:ext cx="403860" cy="335280"/>
          </a:xfrm>
          <a:prstGeom prst="rect">
            <a:avLst/>
          </a:prstGeom>
        </p:spPr>
      </p:pic>
      <p:sp>
        <p:nvSpPr>
          <p:cNvPr id="2" name="标题 1"/>
          <p:cNvSpPr>
            <a:spLocks noGrp="1"/>
          </p:cNvSpPr>
          <p:nvPr>
            <p:ph type="title"/>
            <p:custDataLst>
              <p:tags r:id="rId12"/>
            </p:custDataLst>
          </p:nvPr>
        </p:nvSpPr>
        <p:spPr>
          <a:xfrm>
            <a:off x="453600" y="740250"/>
            <a:ext cx="8232300" cy="423900"/>
          </a:xfrm>
        </p:spPr>
        <p:txBody>
          <a:bodyPr anchor="ctr"/>
          <a:lstStyle>
            <a:lvl1pPr algn="ctr">
              <a:defRPr sz="2400"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3"/>
            </p:custDataLst>
          </p:nvPr>
        </p:nvSpPr>
        <p:spPr>
          <a:xfrm>
            <a:off x="659807"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a:xfrm>
            <a:off x="3087000" y="6389433"/>
            <a:ext cx="2970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5"/>
            </p:custDataLst>
          </p:nvPr>
        </p:nvSpPr>
        <p:spPr>
          <a:xfrm>
            <a:off x="6457950"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6"/>
            </p:custDataLst>
          </p:nvPr>
        </p:nvSpPr>
        <p:spPr>
          <a:xfrm>
            <a:off x="453628" y="2082600"/>
            <a:ext cx="8243100" cy="24084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7"/>
            </p:custDataLst>
          </p:nvPr>
        </p:nvSpPr>
        <p:spPr>
          <a:xfrm>
            <a:off x="445500" y="5306850"/>
            <a:ext cx="8251200" cy="758700"/>
          </a:xfrm>
        </p:spPr>
        <p:txBody>
          <a:bodyPr/>
          <a:lstStyle>
            <a:lvl1pPr>
              <a:defRPr spc="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7" name="图片 16"/>
          <p:cNvPicPr>
            <a:picLocks noChangeAspect="1"/>
          </p:cNvPicPr>
          <p:nvPr userDrawn="1">
            <p:custDataLst>
              <p:tags r:id="rId3"/>
            </p:custDataLst>
          </p:nvPr>
        </p:nvPicPr>
        <p:blipFill>
          <a:blip r:embed="rId4"/>
          <a:stretch>
            <a:fillRect/>
          </a:stretch>
        </p:blipFill>
        <p:spPr>
          <a:xfrm rot="10800000">
            <a:off x="8061960" y="5463540"/>
            <a:ext cx="1082040" cy="1394460"/>
          </a:xfrm>
          <a:prstGeom prst="rect">
            <a:avLst/>
          </a:prstGeom>
        </p:spPr>
      </p:pic>
      <p:pic>
        <p:nvPicPr>
          <p:cNvPr id="18" name="图片 17"/>
          <p:cNvPicPr>
            <a:picLocks noChangeAspect="1"/>
          </p:cNvPicPr>
          <p:nvPr userDrawn="1">
            <p:custDataLst>
              <p:tags r:id="rId5"/>
            </p:custDataLst>
          </p:nvPr>
        </p:nvPicPr>
        <p:blipFill>
          <a:blip r:embed="rId6" cstate="email"/>
          <a:stretch>
            <a:fillRect/>
          </a:stretch>
        </p:blipFill>
        <p:spPr>
          <a:xfrm>
            <a:off x="5576887" y="540623"/>
            <a:ext cx="3019901" cy="2077879"/>
          </a:xfrm>
          <a:prstGeom prst="rect">
            <a:avLst/>
          </a:prstGeom>
        </p:spPr>
      </p:pic>
      <p:pic>
        <p:nvPicPr>
          <p:cNvPr id="19" name="图片 18"/>
          <p:cNvPicPr>
            <a:picLocks noChangeAspect="1"/>
          </p:cNvPicPr>
          <p:nvPr userDrawn="1">
            <p:custDataLst>
              <p:tags r:id="rId7"/>
            </p:custDataLst>
          </p:nvPr>
        </p:nvPicPr>
        <p:blipFill>
          <a:blip r:embed="rId8" cstate="email"/>
          <a:stretch>
            <a:fillRect/>
          </a:stretch>
        </p:blipFill>
        <p:spPr>
          <a:xfrm>
            <a:off x="8596789" y="2329180"/>
            <a:ext cx="403860" cy="335280"/>
          </a:xfrm>
          <a:prstGeom prst="rect">
            <a:avLst/>
          </a:prstGeom>
        </p:spPr>
      </p:pic>
      <p:pic>
        <p:nvPicPr>
          <p:cNvPr id="20" name="图片 19"/>
          <p:cNvPicPr>
            <a:picLocks noChangeAspect="1"/>
          </p:cNvPicPr>
          <p:nvPr userDrawn="1">
            <p:custDataLst>
              <p:tags r:id="rId9"/>
            </p:custDataLst>
          </p:nvPr>
        </p:nvPicPr>
        <p:blipFill>
          <a:blip r:embed="rId6" cstate="email"/>
          <a:stretch>
            <a:fillRect/>
          </a:stretch>
        </p:blipFill>
        <p:spPr>
          <a:xfrm>
            <a:off x="547211" y="2843133"/>
            <a:ext cx="3019901" cy="2077879"/>
          </a:xfrm>
          <a:prstGeom prst="rect">
            <a:avLst/>
          </a:prstGeom>
        </p:spPr>
      </p:pic>
      <p:pic>
        <p:nvPicPr>
          <p:cNvPr id="21" name="图片 20"/>
          <p:cNvPicPr>
            <a:picLocks noChangeAspect="1"/>
          </p:cNvPicPr>
          <p:nvPr userDrawn="1">
            <p:custDataLst>
              <p:tags r:id="rId10"/>
            </p:custDataLst>
          </p:nvPr>
        </p:nvPicPr>
        <p:blipFill>
          <a:blip r:embed="rId8" cstate="email"/>
          <a:stretch>
            <a:fillRect/>
          </a:stretch>
        </p:blipFill>
        <p:spPr>
          <a:xfrm rot="19800000">
            <a:off x="280988" y="5436235"/>
            <a:ext cx="403860" cy="335280"/>
          </a:xfrm>
          <a:prstGeom prst="rect">
            <a:avLst/>
          </a:prstGeom>
        </p:spPr>
      </p:pic>
      <p:sp>
        <p:nvSpPr>
          <p:cNvPr id="2" name="标题 1"/>
          <p:cNvSpPr>
            <a:spLocks noGrp="1"/>
          </p:cNvSpPr>
          <p:nvPr>
            <p:ph type="title"/>
            <p:custDataLst>
              <p:tags r:id="rId11"/>
            </p:custDataLst>
          </p:nvPr>
        </p:nvSpPr>
        <p:spPr>
          <a:xfrm>
            <a:off x="434700" y="292846"/>
            <a:ext cx="8278200" cy="331473"/>
          </a:xfrm>
        </p:spPr>
        <p:txBody>
          <a:bodyPr/>
          <a:lstStyle>
            <a:lvl1pPr>
              <a:defRPr spc="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a:xfrm>
            <a:off x="659807"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6389433"/>
            <a:ext cx="2970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5"/>
            </p:custDataLst>
          </p:nvPr>
        </p:nvSpPr>
        <p:spPr>
          <a:xfrm>
            <a:off x="434700" y="2025000"/>
            <a:ext cx="4006800" cy="21708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6"/>
            </p:custDataLst>
          </p:nvPr>
        </p:nvSpPr>
        <p:spPr>
          <a:xfrm>
            <a:off x="4681800" y="2025000"/>
            <a:ext cx="4025700" cy="21708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7"/>
            </p:custDataLst>
          </p:nvPr>
        </p:nvSpPr>
        <p:spPr>
          <a:xfrm>
            <a:off x="429300" y="4914450"/>
            <a:ext cx="4006800" cy="5859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8"/>
            </p:custDataLst>
          </p:nvPr>
        </p:nvSpPr>
        <p:spPr>
          <a:xfrm>
            <a:off x="4689900" y="4910850"/>
            <a:ext cx="4025700" cy="5859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66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8" name="图片 7"/>
          <p:cNvPicPr>
            <a:picLocks noChangeAspect="1"/>
          </p:cNvPicPr>
          <p:nvPr userDrawn="1">
            <p:custDataLst>
              <p:tags r:id="rId3"/>
            </p:custDataLst>
          </p:nvPr>
        </p:nvPicPr>
        <p:blipFill>
          <a:blip r:embed="rId4" cstate="email"/>
          <a:stretch>
            <a:fillRect/>
          </a:stretch>
        </p:blipFill>
        <p:spPr>
          <a:xfrm>
            <a:off x="0" y="0"/>
            <a:ext cx="2545080" cy="3280410"/>
          </a:xfrm>
          <a:prstGeom prst="rect">
            <a:avLst/>
          </a:prstGeom>
        </p:spPr>
      </p:pic>
      <p:pic>
        <p:nvPicPr>
          <p:cNvPr id="11" name="图片 10"/>
          <p:cNvPicPr>
            <a:picLocks noChangeAspect="1"/>
          </p:cNvPicPr>
          <p:nvPr userDrawn="1">
            <p:custDataLst>
              <p:tags r:id="rId5"/>
            </p:custDataLst>
          </p:nvPr>
        </p:nvPicPr>
        <p:blipFill>
          <a:blip r:embed="rId4" cstate="email"/>
          <a:stretch>
            <a:fillRect/>
          </a:stretch>
        </p:blipFill>
        <p:spPr>
          <a:xfrm rot="10800000">
            <a:off x="6598920" y="3577590"/>
            <a:ext cx="2545080" cy="3280410"/>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4500"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spc="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219.xml"/><Relationship Id="rId24" Type="http://schemas.openxmlformats.org/officeDocument/2006/relationships/tags" Target="../tags/tag218.xml"/><Relationship Id="rId23" Type="http://schemas.openxmlformats.org/officeDocument/2006/relationships/tags" Target="../tags/tag217.xml"/><Relationship Id="rId22" Type="http://schemas.openxmlformats.org/officeDocument/2006/relationships/tags" Target="../tags/tag216.xml"/><Relationship Id="rId21" Type="http://schemas.openxmlformats.org/officeDocument/2006/relationships/tags" Target="../tags/tag215.xml"/><Relationship Id="rId20" Type="http://schemas.openxmlformats.org/officeDocument/2006/relationships/tags" Target="../tags/tag214.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1189673"/>
            <a:ext cx="8139178" cy="331473"/>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1571631"/>
            <a:ext cx="8139178" cy="40416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5619625"/>
            <a:ext cx="2025000" cy="237600"/>
          </a:xfrm>
          <a:prstGeom prst="rect">
            <a:avLst/>
          </a:prstGeom>
        </p:spPr>
        <p:txBody>
          <a:bodyPr vert="horz" lIns="91440" tIns="45720" rIns="91440" bIns="45720" rtlCol="0" anchor="ctr">
            <a:normAutofit/>
          </a:bodyPr>
          <a:lstStyle>
            <a:lvl1pPr algn="l">
              <a:defRPr sz="9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5619625"/>
            <a:ext cx="2025000" cy="237600"/>
          </a:xfrm>
          <a:prstGeom prst="rect">
            <a:avLst/>
          </a:prstGeom>
        </p:spPr>
        <p:txBody>
          <a:bodyPr vert="horz" lIns="91440" tIns="45720" rIns="91440" bIns="45720" rtlCol="0" anchor="ctr">
            <a:normAutofit/>
          </a:bodyPr>
          <a:lstStyle>
            <a:lvl1pPr algn="r">
              <a:defRPr sz="9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586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image" Target="../media/image12.png"/><Relationship Id="rId6" Type="http://schemas.openxmlformats.org/officeDocument/2006/relationships/tags" Target="../tags/tag223.xml"/><Relationship Id="rId5" Type="http://schemas.openxmlformats.org/officeDocument/2006/relationships/image" Target="../media/image11.png"/><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image" Target="../media/image21.png"/><Relationship Id="rId15" Type="http://schemas.openxmlformats.org/officeDocument/2006/relationships/slideLayout" Target="../slideLayouts/slideLayout18.xml"/><Relationship Id="rId14" Type="http://schemas.openxmlformats.org/officeDocument/2006/relationships/tags" Target="../tags/tag228.xml"/><Relationship Id="rId13" Type="http://schemas.openxmlformats.org/officeDocument/2006/relationships/image" Target="../media/image23.png"/><Relationship Id="rId12" Type="http://schemas.openxmlformats.org/officeDocument/2006/relationships/tags" Target="../tags/tag227.xml"/><Relationship Id="rId11" Type="http://schemas.openxmlformats.org/officeDocument/2006/relationships/image" Target="../media/image22.png"/><Relationship Id="rId10" Type="http://schemas.openxmlformats.org/officeDocument/2006/relationships/tags" Target="../tags/tag226.xml"/><Relationship Id="rId1" Type="http://schemas.openxmlformats.org/officeDocument/2006/relationships/tags" Target="../tags/tag220.xml"/></Relationships>
</file>

<file path=ppt/slides/_rels/slide10.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tags" Target="../tags/tag301.xml"/><Relationship Id="rId7" Type="http://schemas.openxmlformats.org/officeDocument/2006/relationships/image" Target="../media/image12.png"/><Relationship Id="rId6" Type="http://schemas.openxmlformats.org/officeDocument/2006/relationships/tags" Target="../tags/tag300.xml"/><Relationship Id="rId5" Type="http://schemas.openxmlformats.org/officeDocument/2006/relationships/image" Target="../media/image11.png"/><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image" Target="../media/image21.png"/><Relationship Id="rId13" Type="http://schemas.openxmlformats.org/officeDocument/2006/relationships/slideLayout" Target="../slideLayouts/slideLayout18.xml"/><Relationship Id="rId12" Type="http://schemas.openxmlformats.org/officeDocument/2006/relationships/tags" Target="../tags/tag303.xml"/><Relationship Id="rId11" Type="http://schemas.openxmlformats.org/officeDocument/2006/relationships/image" Target="../media/image37.jpeg"/><Relationship Id="rId10" Type="http://schemas.openxmlformats.org/officeDocument/2006/relationships/image" Target="../media/image36.jpeg"/><Relationship Id="rId1" Type="http://schemas.openxmlformats.org/officeDocument/2006/relationships/tags" Target="../tags/tag297.xml"/></Relationships>
</file>

<file path=ppt/slides/_rels/slide11.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image" Target="../media/image12.png"/><Relationship Id="rId6" Type="http://schemas.openxmlformats.org/officeDocument/2006/relationships/tags" Target="../tags/tag307.xml"/><Relationship Id="rId5" Type="http://schemas.openxmlformats.org/officeDocument/2006/relationships/image" Target="../media/image11.png"/><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image" Target="../media/image21.png"/><Relationship Id="rId11" Type="http://schemas.openxmlformats.org/officeDocument/2006/relationships/slideLayout" Target="../slideLayouts/slideLayout18.xml"/><Relationship Id="rId10" Type="http://schemas.openxmlformats.org/officeDocument/2006/relationships/tags" Target="../tags/tag310.xml"/><Relationship Id="rId1" Type="http://schemas.openxmlformats.org/officeDocument/2006/relationships/tags" Target="../tags/tag304.xml"/></Relationships>
</file>

<file path=ppt/slides/_rels/slide12.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image" Target="../media/image12.png"/><Relationship Id="rId6" Type="http://schemas.openxmlformats.org/officeDocument/2006/relationships/tags" Target="../tags/tag314.xml"/><Relationship Id="rId5" Type="http://schemas.openxmlformats.org/officeDocument/2006/relationships/image" Target="../media/image11.png"/><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image" Target="../media/image21.png"/><Relationship Id="rId15" Type="http://schemas.openxmlformats.org/officeDocument/2006/relationships/slideLayout" Target="../slideLayouts/slideLayout18.xml"/><Relationship Id="rId14" Type="http://schemas.openxmlformats.org/officeDocument/2006/relationships/tags" Target="../tags/tag317.xml"/><Relationship Id="rId13" Type="http://schemas.openxmlformats.org/officeDocument/2006/relationships/image" Target="../media/image41.jpeg"/><Relationship Id="rId12" Type="http://schemas.openxmlformats.org/officeDocument/2006/relationships/image" Target="../media/image40.jpeg"/><Relationship Id="rId11" Type="http://schemas.openxmlformats.org/officeDocument/2006/relationships/image" Target="../media/image39.jpeg"/><Relationship Id="rId10" Type="http://schemas.openxmlformats.org/officeDocument/2006/relationships/image" Target="../media/image38.jpeg"/><Relationship Id="rId1" Type="http://schemas.openxmlformats.org/officeDocument/2006/relationships/tags" Target="../tags/tag311.xml"/></Relationships>
</file>

<file path=ppt/slides/_rels/slide13.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image" Target="../media/image12.png"/><Relationship Id="rId6" Type="http://schemas.openxmlformats.org/officeDocument/2006/relationships/tags" Target="../tags/tag321.xml"/><Relationship Id="rId5" Type="http://schemas.openxmlformats.org/officeDocument/2006/relationships/image" Target="../media/image11.png"/><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image" Target="../media/image21.png"/><Relationship Id="rId18" Type="http://schemas.openxmlformats.org/officeDocument/2006/relationships/slideLayout" Target="../slideLayouts/slideLayout18.xml"/><Relationship Id="rId17" Type="http://schemas.openxmlformats.org/officeDocument/2006/relationships/tags" Target="../tags/tag330.xml"/><Relationship Id="rId16" Type="http://schemas.openxmlformats.org/officeDocument/2006/relationships/tags" Target="../tags/tag329.xml"/><Relationship Id="rId15" Type="http://schemas.openxmlformats.org/officeDocument/2006/relationships/tags" Target="../tags/tag328.xml"/><Relationship Id="rId14" Type="http://schemas.openxmlformats.org/officeDocument/2006/relationships/tags" Target="../tags/tag327.xml"/><Relationship Id="rId13" Type="http://schemas.openxmlformats.org/officeDocument/2006/relationships/tags" Target="../tags/tag326.xml"/><Relationship Id="rId12" Type="http://schemas.openxmlformats.org/officeDocument/2006/relationships/tags" Target="../tags/tag325.xml"/><Relationship Id="rId11" Type="http://schemas.openxmlformats.org/officeDocument/2006/relationships/tags" Target="../tags/tag324.xml"/><Relationship Id="rId10" Type="http://schemas.openxmlformats.org/officeDocument/2006/relationships/image" Target="../media/image42.jpeg"/><Relationship Id="rId1" Type="http://schemas.openxmlformats.org/officeDocument/2006/relationships/tags" Target="../tags/tag318.xml"/></Relationships>
</file>

<file path=ppt/slides/_rels/slide14.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image" Target="../media/image12.png"/><Relationship Id="rId6" Type="http://schemas.openxmlformats.org/officeDocument/2006/relationships/tags" Target="../tags/tag334.xml"/><Relationship Id="rId5" Type="http://schemas.openxmlformats.org/officeDocument/2006/relationships/image" Target="../media/image11.png"/><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image" Target="../media/image21.png"/><Relationship Id="rId17" Type="http://schemas.openxmlformats.org/officeDocument/2006/relationships/slideLayout" Target="../slideLayouts/slideLayout18.xml"/><Relationship Id="rId16" Type="http://schemas.openxmlformats.org/officeDocument/2006/relationships/tags" Target="../tags/tag340.xml"/><Relationship Id="rId15" Type="http://schemas.openxmlformats.org/officeDocument/2006/relationships/tags" Target="../tags/tag339.xml"/><Relationship Id="rId14" Type="http://schemas.openxmlformats.org/officeDocument/2006/relationships/tags" Target="../tags/tag338.xml"/><Relationship Id="rId13" Type="http://schemas.openxmlformats.org/officeDocument/2006/relationships/image" Target="../media/image44.jpeg"/><Relationship Id="rId12" Type="http://schemas.openxmlformats.org/officeDocument/2006/relationships/image" Target="../media/image43.jpeg"/><Relationship Id="rId11" Type="http://schemas.openxmlformats.org/officeDocument/2006/relationships/hyperlink" Target="http://baike.baidu.com/albums/116972/116972.html" TargetMode="External"/><Relationship Id="rId10" Type="http://schemas.openxmlformats.org/officeDocument/2006/relationships/tags" Target="../tags/tag337.xml"/><Relationship Id="rId1" Type="http://schemas.openxmlformats.org/officeDocument/2006/relationships/tags" Target="../tags/tag331.xml"/></Relationships>
</file>

<file path=ppt/slides/_rels/slide15.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tags" Target="../tags/tag345.xml"/><Relationship Id="rId7" Type="http://schemas.openxmlformats.org/officeDocument/2006/relationships/image" Target="../media/image12.png"/><Relationship Id="rId6" Type="http://schemas.openxmlformats.org/officeDocument/2006/relationships/tags" Target="../tags/tag344.xml"/><Relationship Id="rId5" Type="http://schemas.openxmlformats.org/officeDocument/2006/relationships/image" Target="../media/image11.png"/><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image" Target="../media/image21.png"/><Relationship Id="rId15" Type="http://schemas.openxmlformats.org/officeDocument/2006/relationships/vmlDrawing" Target="../drawings/vmlDrawing1.vml"/><Relationship Id="rId14" Type="http://schemas.openxmlformats.org/officeDocument/2006/relationships/slideLayout" Target="../slideLayouts/slideLayout18.xml"/><Relationship Id="rId13" Type="http://schemas.openxmlformats.org/officeDocument/2006/relationships/tags" Target="../tags/tag347.xml"/><Relationship Id="rId12" Type="http://schemas.openxmlformats.org/officeDocument/2006/relationships/image" Target="../media/image46.wmf"/><Relationship Id="rId11" Type="http://schemas.openxmlformats.org/officeDocument/2006/relationships/control" Target="../activeX/activeX1.xml"/><Relationship Id="rId10" Type="http://schemas.openxmlformats.org/officeDocument/2006/relationships/image" Target="../media/image45.jpeg"/><Relationship Id="rId1" Type="http://schemas.openxmlformats.org/officeDocument/2006/relationships/tags" Target="../tags/tag341.xml"/></Relationships>
</file>

<file path=ppt/slides/_rels/slide16.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image" Target="../media/image12.png"/><Relationship Id="rId6" Type="http://schemas.openxmlformats.org/officeDocument/2006/relationships/tags" Target="../tags/tag351.xml"/><Relationship Id="rId5" Type="http://schemas.openxmlformats.org/officeDocument/2006/relationships/image" Target="../media/image11.png"/><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image" Target="../media/image21.png"/><Relationship Id="rId13" Type="http://schemas.openxmlformats.org/officeDocument/2006/relationships/slideLayout" Target="../slideLayouts/slideLayout18.xml"/><Relationship Id="rId12" Type="http://schemas.openxmlformats.org/officeDocument/2006/relationships/tags" Target="../tags/tag354.xml"/><Relationship Id="rId11" Type="http://schemas.openxmlformats.org/officeDocument/2006/relationships/image" Target="../media/image48.jpeg"/><Relationship Id="rId10" Type="http://schemas.openxmlformats.org/officeDocument/2006/relationships/image" Target="../media/image47.jpeg"/><Relationship Id="rId1" Type="http://schemas.openxmlformats.org/officeDocument/2006/relationships/tags" Target="../tags/tag348.xml"/></Relationships>
</file>

<file path=ppt/slides/_rels/slide17.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image" Target="../media/image12.png"/><Relationship Id="rId6" Type="http://schemas.openxmlformats.org/officeDocument/2006/relationships/tags" Target="../tags/tag358.xml"/><Relationship Id="rId5" Type="http://schemas.openxmlformats.org/officeDocument/2006/relationships/image" Target="../media/image11.png"/><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image" Target="../media/image21.png"/><Relationship Id="rId12" Type="http://schemas.openxmlformats.org/officeDocument/2006/relationships/slideLayout" Target="../slideLayouts/slideLayout18.xml"/><Relationship Id="rId11" Type="http://schemas.openxmlformats.org/officeDocument/2006/relationships/tags" Target="../tags/tag361.xml"/><Relationship Id="rId10" Type="http://schemas.openxmlformats.org/officeDocument/2006/relationships/image" Target="../media/image49.jpeg"/><Relationship Id="rId1" Type="http://schemas.openxmlformats.org/officeDocument/2006/relationships/tags" Target="../tags/tag355.xml"/></Relationships>
</file>

<file path=ppt/slides/_rels/slide18.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tags" Target="../tags/tag366.xml"/><Relationship Id="rId7" Type="http://schemas.openxmlformats.org/officeDocument/2006/relationships/image" Target="../media/image12.png"/><Relationship Id="rId6" Type="http://schemas.openxmlformats.org/officeDocument/2006/relationships/tags" Target="../tags/tag365.xml"/><Relationship Id="rId5" Type="http://schemas.openxmlformats.org/officeDocument/2006/relationships/image" Target="../media/image11.png"/><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image" Target="../media/image21.png"/><Relationship Id="rId13" Type="http://schemas.openxmlformats.org/officeDocument/2006/relationships/slideLayout" Target="../slideLayouts/slideLayout18.xml"/><Relationship Id="rId12" Type="http://schemas.openxmlformats.org/officeDocument/2006/relationships/tags" Target="../tags/tag368.xml"/><Relationship Id="rId11" Type="http://schemas.openxmlformats.org/officeDocument/2006/relationships/image" Target="../media/image51.jpeg"/><Relationship Id="rId10" Type="http://schemas.openxmlformats.org/officeDocument/2006/relationships/image" Target="../media/image50.jpeg"/><Relationship Id="rId1" Type="http://schemas.openxmlformats.org/officeDocument/2006/relationships/tags" Target="../tags/tag362.xml"/></Relationships>
</file>

<file path=ppt/slides/_rels/slide2.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image" Target="../media/image12.png"/><Relationship Id="rId6" Type="http://schemas.openxmlformats.org/officeDocument/2006/relationships/tags" Target="../tags/tag232.xml"/><Relationship Id="rId5" Type="http://schemas.openxmlformats.org/officeDocument/2006/relationships/image" Target="../media/image11.png"/><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image" Target="../media/image21.png"/><Relationship Id="rId13" Type="http://schemas.openxmlformats.org/officeDocument/2006/relationships/slideLayout" Target="../slideLayouts/slideLayout18.xml"/><Relationship Id="rId12" Type="http://schemas.openxmlformats.org/officeDocument/2006/relationships/tags" Target="../tags/tag235.xml"/><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tags" Target="../tags/tag229.xml"/></Relationships>
</file>

<file path=ppt/slides/_rels/slide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image" Target="../media/image12.png"/><Relationship Id="rId6" Type="http://schemas.openxmlformats.org/officeDocument/2006/relationships/tags" Target="../tags/tag239.xml"/><Relationship Id="rId5" Type="http://schemas.openxmlformats.org/officeDocument/2006/relationships/image" Target="../media/image11.png"/><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image" Target="../media/image21.png"/><Relationship Id="rId15" Type="http://schemas.openxmlformats.org/officeDocument/2006/relationships/slideLayout" Target="../slideLayouts/slideLayout18.xml"/><Relationship Id="rId14" Type="http://schemas.openxmlformats.org/officeDocument/2006/relationships/tags" Target="../tags/tag242.xml"/><Relationship Id="rId13" Type="http://schemas.openxmlformats.org/officeDocument/2006/relationships/image" Target="../media/image29.png"/><Relationship Id="rId12" Type="http://schemas.openxmlformats.org/officeDocument/2006/relationships/image" Target="../media/image28.png"/><Relationship Id="rId11"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tags" Target="../tags/tag236.xml"/></Relationships>
</file>

<file path=ppt/slides/_rels/slide4.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image" Target="../media/image12.png"/><Relationship Id="rId6" Type="http://schemas.openxmlformats.org/officeDocument/2006/relationships/tags" Target="../tags/tag246.xml"/><Relationship Id="rId5" Type="http://schemas.openxmlformats.org/officeDocument/2006/relationships/image" Target="../media/image11.png"/><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image" Target="../media/image21.png"/><Relationship Id="rId14" Type="http://schemas.openxmlformats.org/officeDocument/2006/relationships/slideLayout" Target="../slideLayouts/slideLayout18.xml"/><Relationship Id="rId13" Type="http://schemas.openxmlformats.org/officeDocument/2006/relationships/tags" Target="../tags/tag251.xml"/><Relationship Id="rId12" Type="http://schemas.openxmlformats.org/officeDocument/2006/relationships/image" Target="../media/image30.jpeg"/><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3.xml"/></Relationships>
</file>

<file path=ppt/slides/_rels/slide5.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image" Target="../media/image12.png"/><Relationship Id="rId6" Type="http://schemas.openxmlformats.org/officeDocument/2006/relationships/tags" Target="../tags/tag255.xml"/><Relationship Id="rId5" Type="http://schemas.openxmlformats.org/officeDocument/2006/relationships/image" Target="../media/image11.png"/><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image" Target="../media/image21.png"/><Relationship Id="rId18" Type="http://schemas.openxmlformats.org/officeDocument/2006/relationships/slideLayout" Target="../slideLayouts/slideLayout18.xml"/><Relationship Id="rId17" Type="http://schemas.openxmlformats.org/officeDocument/2006/relationships/tags" Target="../tags/tag264.xml"/><Relationship Id="rId16" Type="http://schemas.openxmlformats.org/officeDocument/2006/relationships/tags" Target="../tags/tag263.xml"/><Relationship Id="rId15" Type="http://schemas.openxmlformats.org/officeDocument/2006/relationships/tags" Target="../tags/tag262.xml"/><Relationship Id="rId14" Type="http://schemas.openxmlformats.org/officeDocument/2006/relationships/tags" Target="../tags/tag261.xml"/><Relationship Id="rId13" Type="http://schemas.openxmlformats.org/officeDocument/2006/relationships/tags" Target="../tags/tag260.xml"/><Relationship Id="rId12" Type="http://schemas.openxmlformats.org/officeDocument/2006/relationships/tags" Target="../tags/tag259.xml"/><Relationship Id="rId11" Type="http://schemas.openxmlformats.org/officeDocument/2006/relationships/tags" Target="../tags/tag258.xml"/><Relationship Id="rId10" Type="http://schemas.openxmlformats.org/officeDocument/2006/relationships/image" Target="../media/image31.jpeg"/><Relationship Id="rId1" Type="http://schemas.openxmlformats.org/officeDocument/2006/relationships/tags" Target="../tags/tag252.xml"/></Relationships>
</file>

<file path=ppt/slides/_rels/slide6.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image" Target="../media/image12.png"/><Relationship Id="rId6" Type="http://schemas.openxmlformats.org/officeDocument/2006/relationships/tags" Target="../tags/tag268.xml"/><Relationship Id="rId5" Type="http://schemas.openxmlformats.org/officeDocument/2006/relationships/image" Target="../media/image11.png"/><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image" Target="../media/image21.png"/><Relationship Id="rId13" Type="http://schemas.openxmlformats.org/officeDocument/2006/relationships/slideLayout" Target="../slideLayouts/slideLayout18.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image" Target="../media/image32.jpeg"/><Relationship Id="rId1" Type="http://schemas.openxmlformats.org/officeDocument/2006/relationships/tags" Target="../tags/tag265.xml"/></Relationships>
</file>

<file path=ppt/slides/_rels/slide7.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image" Target="../media/image12.png"/><Relationship Id="rId6" Type="http://schemas.openxmlformats.org/officeDocument/2006/relationships/tags" Target="../tags/tag276.xml"/><Relationship Id="rId5" Type="http://schemas.openxmlformats.org/officeDocument/2006/relationships/image" Target="../media/image11.png"/><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image" Target="../media/image21.png"/><Relationship Id="rId12" Type="http://schemas.openxmlformats.org/officeDocument/2006/relationships/slideLayout" Target="../slideLayouts/slideLayout18.xml"/><Relationship Id="rId11" Type="http://schemas.openxmlformats.org/officeDocument/2006/relationships/tags" Target="../tags/tag279.xml"/><Relationship Id="rId10" Type="http://schemas.openxmlformats.org/officeDocument/2006/relationships/image" Target="../media/image33.jpeg"/><Relationship Id="rId1" Type="http://schemas.openxmlformats.org/officeDocument/2006/relationships/tags" Target="../tags/tag273.xml"/></Relationships>
</file>

<file path=ppt/slides/_rels/slide8.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image" Target="../media/image12.png"/><Relationship Id="rId6" Type="http://schemas.openxmlformats.org/officeDocument/2006/relationships/tags" Target="../tags/tag283.xml"/><Relationship Id="rId5" Type="http://schemas.openxmlformats.org/officeDocument/2006/relationships/image" Target="../media/image11.png"/><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image" Target="../media/image21.png"/><Relationship Id="rId16" Type="http://schemas.openxmlformats.org/officeDocument/2006/relationships/slideLayout" Target="../slideLayouts/slideLayout18.xml"/><Relationship Id="rId15" Type="http://schemas.openxmlformats.org/officeDocument/2006/relationships/tags" Target="../tags/tag289.xml"/><Relationship Id="rId14" Type="http://schemas.openxmlformats.org/officeDocument/2006/relationships/tags" Target="../tags/tag288.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image" Target="../media/image35.jpeg"/><Relationship Id="rId10" Type="http://schemas.openxmlformats.org/officeDocument/2006/relationships/image" Target="../media/image34.jpeg"/><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image" Target="../media/image12.png"/><Relationship Id="rId6" Type="http://schemas.openxmlformats.org/officeDocument/2006/relationships/tags" Target="../tags/tag293.xml"/><Relationship Id="rId5" Type="http://schemas.openxmlformats.org/officeDocument/2006/relationships/image" Target="../media/image11.png"/><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image" Target="../media/image21.png"/><Relationship Id="rId11" Type="http://schemas.openxmlformats.org/officeDocument/2006/relationships/slideLayout" Target="../slideLayouts/slideLayout18.xml"/><Relationship Id="rId10" Type="http://schemas.openxmlformats.org/officeDocument/2006/relationships/tags" Target="../tags/tag296.xml"/><Relationship Id="rId1" Type="http://schemas.openxmlformats.org/officeDocument/2006/relationships/tags" Target="../tags/tag29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3" name="图片 2"/>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0" name="图片 9"/>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5" name="TextBox 4"/>
          <p:cNvSpPr txBox="1"/>
          <p:nvPr>
            <p:custDataLst>
              <p:tags r:id="rId10"/>
            </p:custDataLst>
          </p:nvPr>
        </p:nvSpPr>
        <p:spPr>
          <a:xfrm>
            <a:off x="107925" y="188572"/>
            <a:ext cx="2928958" cy="368300"/>
          </a:xfrm>
          <a:prstGeom prst="rect">
            <a:avLst/>
          </a:prstGeom>
          <a:noFill/>
        </p:spPr>
        <p:txBody>
          <a:bodyPr wrap="square" rtlCol="0">
            <a:spAutoFit/>
          </a:bodyPr>
          <a:lstStyle/>
          <a:p>
            <a:r>
              <a:rPr lang="zh-CN" altLang="en-US" b="1" smtClean="0">
                <a:solidFill>
                  <a:schemeClr val="dk1">
                    <a:lumMod val="85000"/>
                    <a:lumOff val="15000"/>
                  </a:schemeClr>
                </a:solidFill>
                <a:latin typeface="微软雅黑" panose="020B0503020204020204" charset="-122"/>
                <a:ea typeface="微软雅黑" panose="020B0503020204020204" charset="-122"/>
              </a:rPr>
              <a:t>诺曼福斯特</a:t>
            </a:r>
            <a:endParaRPr lang="zh-CN" altLang="en-US" b="1" smtClean="0">
              <a:solidFill>
                <a:schemeClr val="dk1">
                  <a:lumMod val="85000"/>
                  <a:lumOff val="15000"/>
                </a:schemeClr>
              </a:solidFill>
              <a:latin typeface="微软雅黑" panose="020B0503020204020204" charset="-122"/>
              <a:ea typeface="微软雅黑" panose="020B0503020204020204" charset="-122"/>
            </a:endParaRPr>
          </a:p>
        </p:txBody>
      </p:sp>
      <p:pic>
        <p:nvPicPr>
          <p:cNvPr id="1027" name="Picture 3"/>
          <p:cNvPicPr>
            <a:picLocks noChangeAspect="1" noChangeArrowheads="1"/>
          </p:cNvPicPr>
          <p:nvPr/>
        </p:nvPicPr>
        <p:blipFill>
          <a:blip r:embed="rId11"/>
          <a:stretch>
            <a:fillRect/>
          </a:stretch>
        </p:blipFill>
        <p:spPr bwMode="auto">
          <a:xfrm>
            <a:off x="214281" y="714356"/>
            <a:ext cx="4596351" cy="2857520"/>
          </a:xfrm>
          <a:prstGeom prst="rect">
            <a:avLst/>
          </a:prstGeom>
          <a:noFill/>
          <a:ln w="9525">
            <a:noFill/>
            <a:miter lim="800000"/>
            <a:headEnd/>
            <a:tailEnd/>
          </a:ln>
          <a:effectLst/>
        </p:spPr>
      </p:pic>
      <p:sp>
        <p:nvSpPr>
          <p:cNvPr id="6" name="TextBox 5"/>
          <p:cNvSpPr txBox="1"/>
          <p:nvPr>
            <p:custDataLst>
              <p:tags r:id="rId12"/>
            </p:custDataLst>
          </p:nvPr>
        </p:nvSpPr>
        <p:spPr>
          <a:xfrm>
            <a:off x="428596" y="4071942"/>
            <a:ext cx="2786082" cy="2306955"/>
          </a:xfrm>
          <a:prstGeom prst="rect">
            <a:avLst/>
          </a:prstGeom>
          <a:noFill/>
        </p:spPr>
        <p:txBody>
          <a:bodyPr wrap="square" rtlCol="0">
            <a:spAutoFit/>
          </a:bodyPr>
          <a:lstStyle/>
          <a:p>
            <a:r>
              <a:rPr lang="zh-CN" altLang="en-US" smtClean="0">
                <a:solidFill>
                  <a:schemeClr val="dk1">
                    <a:lumMod val="85000"/>
                    <a:lumOff val="15000"/>
                  </a:schemeClr>
                </a:solidFill>
                <a:latin typeface="微软雅黑" panose="020B0503020204020204" charset="-122"/>
                <a:ea typeface="微软雅黑" panose="020B0503020204020204" charset="-122"/>
              </a:rPr>
              <a:t>一：适宜的室内温度，湿度</a:t>
            </a:r>
            <a:endParaRPr lang="en-US" altLang="zh-CN" smtClean="0">
              <a:solidFill>
                <a:schemeClr val="dk1">
                  <a:lumMod val="85000"/>
                  <a:lumOff val="15000"/>
                </a:schemeClr>
              </a:solidFill>
              <a:latin typeface="微软雅黑" panose="020B0503020204020204" charset="-122"/>
              <a:ea typeface="微软雅黑" panose="020B0503020204020204" charset="-122"/>
            </a:endParaRPr>
          </a:p>
          <a:p>
            <a:endParaRPr lang="en-US" altLang="zh-CN" smtClean="0">
              <a:solidFill>
                <a:schemeClr val="dk1">
                  <a:lumMod val="85000"/>
                  <a:lumOff val="15000"/>
                </a:schemeClr>
              </a:solidFill>
              <a:latin typeface="微软雅黑" panose="020B0503020204020204" charset="-122"/>
              <a:ea typeface="微软雅黑" panose="020B0503020204020204" charset="-122"/>
            </a:endParaRPr>
          </a:p>
          <a:p>
            <a:r>
              <a:rPr lang="zh-CN" altLang="en-US" smtClean="0">
                <a:solidFill>
                  <a:schemeClr val="dk1">
                    <a:lumMod val="85000"/>
                    <a:lumOff val="15000"/>
                  </a:schemeClr>
                </a:solidFill>
                <a:latin typeface="微软雅黑" panose="020B0503020204020204" charset="-122"/>
                <a:ea typeface="微软雅黑" panose="020B0503020204020204" charset="-122"/>
              </a:rPr>
              <a:t>二：尽可能多的自然采光（减少人工照明能耗。）</a:t>
            </a:r>
            <a:endParaRPr lang="en-US" altLang="zh-CN" smtClean="0">
              <a:solidFill>
                <a:schemeClr val="dk1">
                  <a:lumMod val="85000"/>
                  <a:lumOff val="15000"/>
                </a:schemeClr>
              </a:solidFill>
              <a:latin typeface="微软雅黑" panose="020B0503020204020204" charset="-122"/>
              <a:ea typeface="微软雅黑" panose="020B0503020204020204" charset="-122"/>
            </a:endParaRPr>
          </a:p>
          <a:p>
            <a:endParaRPr lang="en-US" altLang="zh-CN" smtClean="0">
              <a:solidFill>
                <a:schemeClr val="dk1">
                  <a:lumMod val="85000"/>
                  <a:lumOff val="15000"/>
                </a:schemeClr>
              </a:solidFill>
              <a:latin typeface="微软雅黑" panose="020B0503020204020204" charset="-122"/>
              <a:ea typeface="微软雅黑" panose="020B0503020204020204" charset="-122"/>
            </a:endParaRPr>
          </a:p>
          <a:p>
            <a:r>
              <a:rPr lang="zh-CN" altLang="en-US" smtClean="0">
                <a:solidFill>
                  <a:schemeClr val="dk1">
                    <a:lumMod val="85000"/>
                    <a:lumOff val="15000"/>
                  </a:schemeClr>
                </a:solidFill>
                <a:latin typeface="微软雅黑" panose="020B0503020204020204" charset="-122"/>
                <a:ea typeface="微软雅黑" panose="020B0503020204020204" charset="-122"/>
              </a:rPr>
              <a:t>三：自然通风（减少机械通风能耗）</a:t>
            </a:r>
            <a:endParaRPr lang="zh-CN" altLang="en-US" smtClean="0">
              <a:solidFill>
                <a:schemeClr val="dk1">
                  <a:lumMod val="85000"/>
                  <a:lumOff val="15000"/>
                </a:schemeClr>
              </a:solidFill>
              <a:latin typeface="微软雅黑" panose="020B0503020204020204" charset="-122"/>
              <a:ea typeface="微软雅黑" panose="020B0503020204020204" charset="-122"/>
            </a:endParaRPr>
          </a:p>
        </p:txBody>
      </p:sp>
      <p:pic>
        <p:nvPicPr>
          <p:cNvPr id="2050" name="Picture 2"/>
          <p:cNvPicPr>
            <a:picLocks noChangeAspect="1" noChangeArrowheads="1"/>
          </p:cNvPicPr>
          <p:nvPr/>
        </p:nvPicPr>
        <p:blipFill>
          <a:blip r:embed="rId13"/>
          <a:stretch>
            <a:fillRect/>
          </a:stretch>
        </p:blipFill>
        <p:spPr bwMode="auto">
          <a:xfrm>
            <a:off x="4786314" y="500042"/>
            <a:ext cx="4046101" cy="5214974"/>
          </a:xfrm>
          <a:prstGeom prst="rect">
            <a:avLst/>
          </a:prstGeom>
          <a:noFill/>
          <a:ln w="9525">
            <a:noFill/>
            <a:miter lim="800000"/>
            <a:headEnd/>
            <a:tailEnd/>
          </a:ln>
          <a:effectLst/>
        </p:spPr>
      </p:pic>
      <p:sp>
        <p:nvSpPr>
          <p:cNvPr id="7" name="TextBox 6"/>
          <p:cNvSpPr txBox="1"/>
          <p:nvPr/>
        </p:nvSpPr>
        <p:spPr>
          <a:xfrm>
            <a:off x="5214942" y="5857892"/>
            <a:ext cx="3000396" cy="645160"/>
          </a:xfrm>
          <a:prstGeom prst="rect">
            <a:avLst/>
          </a:prstGeom>
          <a:noFill/>
        </p:spPr>
        <p:txBody>
          <a:bodyPr wrap="square" rtlCol="0">
            <a:spAutoFit/>
          </a:bodyPr>
          <a:lstStyle/>
          <a:p>
            <a:r>
              <a:rPr lang="zh-CN" altLang="en-US" smtClean="0">
                <a:solidFill>
                  <a:schemeClr val="dk1">
                    <a:lumMod val="85000"/>
                    <a:lumOff val="15000"/>
                  </a:schemeClr>
                </a:solidFill>
                <a:latin typeface="微软雅黑" panose="020B0503020204020204" charset="-122"/>
                <a:ea typeface="微软雅黑" panose="020B0503020204020204" charset="-122"/>
              </a:rPr>
              <a:t>德国法兰克福德意志商业银行总部</a:t>
            </a:r>
            <a:endParaRPr lang="zh-CN" altLang="en-US" smtClean="0">
              <a:solidFill>
                <a:schemeClr val="dk1">
                  <a:lumMod val="85000"/>
                  <a:lumOff val="15000"/>
                </a:schemeClr>
              </a:solidFill>
              <a:latin typeface="微软雅黑" panose="020B0503020204020204" charset="-122"/>
              <a:ea typeface="微软雅黑" panose="020B0503020204020204" charset="-122"/>
            </a:endParaRPr>
          </a:p>
        </p:txBody>
      </p:sp>
    </p:spTree>
    <p:custDataLst>
      <p:tags r:id="rId14"/>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3" name="图片 2"/>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4" name="图片 3"/>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12" name="图片 11"/>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3" name="图片 12"/>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4" name="图片 13"/>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5" name="Rectangle 2"/>
          <p:cNvSpPr>
            <a:spLocks noGrp="1" noRot="1" noChangeArrowheads="1"/>
          </p:cNvSpPr>
          <p:nvPr>
            <p:ph type="title" idx="4294967295"/>
          </p:nvPr>
        </p:nvSpPr>
        <p:spPr>
          <a:xfrm>
            <a:off x="0" y="142852"/>
            <a:ext cx="4000496" cy="1143000"/>
          </a:xfrm>
        </p:spPr>
        <p:txBody>
          <a:bodyPr/>
          <a:lstStyle/>
          <a:p>
            <a:r>
              <a:rPr lang="zh-CN" altLang="en-US" sz="2800">
                <a:solidFill>
                  <a:schemeClr val="dk1">
                    <a:lumMod val="85000"/>
                    <a:lumOff val="15000"/>
                  </a:schemeClr>
                </a:solidFill>
                <a:latin typeface="汉仪旗黑-85S" charset="0"/>
                <a:cs typeface="汉仪旗黑-85S" charset="0"/>
              </a:rPr>
              <a:t>（</a:t>
            </a:r>
            <a:r>
              <a:rPr lang="en-US" altLang="zh-CN" sz="2800">
                <a:solidFill>
                  <a:schemeClr val="dk1">
                    <a:lumMod val="85000"/>
                    <a:lumOff val="15000"/>
                  </a:schemeClr>
                </a:solidFill>
                <a:latin typeface="汉仪旗黑-85S" charset="0"/>
                <a:cs typeface="汉仪旗黑-85S" charset="0"/>
              </a:rPr>
              <a:t>1</a:t>
            </a:r>
            <a:r>
              <a:rPr lang="zh-CN" altLang="en-US" sz="2800">
                <a:solidFill>
                  <a:schemeClr val="dk1">
                    <a:lumMod val="85000"/>
                    <a:lumOff val="15000"/>
                  </a:schemeClr>
                </a:solidFill>
                <a:latin typeface="汉仪旗黑-85S" charset="0"/>
                <a:cs typeface="汉仪旗黑-85S" charset="0"/>
              </a:rPr>
              <a:t>）北向光线的利用</a:t>
            </a:r>
            <a:endParaRPr lang="zh-CN" altLang="en-US" sz="2800">
              <a:solidFill>
                <a:schemeClr val="dk1">
                  <a:lumMod val="85000"/>
                  <a:lumOff val="15000"/>
                </a:schemeClr>
              </a:solidFill>
              <a:latin typeface="汉仪旗黑-85S" charset="0"/>
              <a:cs typeface="汉仪旗黑-85S" charset="0"/>
            </a:endParaRPr>
          </a:p>
        </p:txBody>
      </p:sp>
      <p:sp>
        <p:nvSpPr>
          <p:cNvPr id="6" name="Rectangle 3"/>
          <p:cNvSpPr txBox="1">
            <a:spLocks noRot="1" noChangeArrowheads="1"/>
          </p:cNvSpPr>
          <p:nvPr/>
        </p:nvSpPr>
        <p:spPr>
          <a:xfrm>
            <a:off x="0" y="1214422"/>
            <a:ext cx="4125913" cy="42608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Char char="•"/>
              <a:defRPr/>
            </a:pPr>
            <a:r>
              <a:rPr kumimoji="0" lang="en-US" altLang="zh-CN"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北向光线属于漫射光，且带有的太阳热量。其常用手法是通过反射作用，较少，因此在赫尔佐格的作品中被大量使用把北向光线均匀引入室内。</a:t>
            </a:r>
            <a:endPar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在汉诺威</a:t>
            </a:r>
            <a:r>
              <a:rPr kumimoji="0" lang="en-US" altLang="zh-CN"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26</a:t>
            </a: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号展厅中，为了给高大展览空间提供质量的均匀照明，光线通过大面积北向天窗上的百叶，折射到展馆室内屋顶上巨大“反射板”而引入更远的公共区域，</a:t>
            </a:r>
            <a:endPar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从而使光线均匀分布。</a:t>
            </a:r>
            <a:endPar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在林茨的设计中心项目中，通过在屋顶上的一种塑料格栅，将北面光线反射、折射进入室内，而将南侧直射光线过滤，这样就使展示区获得高标准的采光，且不牺牲室内热舒适度，也不增加额外能耗。</a:t>
            </a:r>
            <a:endPar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Char char="•"/>
              <a:defRPr/>
            </a:pPr>
            <a:endPar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7" name="Picture 4" descr="汉诺威"/>
          <p:cNvPicPr>
            <a:picLocks noChangeAspect="1" noChangeArrowheads="1"/>
          </p:cNvPicPr>
          <p:nvPr/>
        </p:nvPicPr>
        <p:blipFill>
          <a:blip r:embed="rId10"/>
          <a:stretch>
            <a:fillRect/>
          </a:stretch>
        </p:blipFill>
        <p:spPr bwMode="auto">
          <a:xfrm>
            <a:off x="4572000" y="285728"/>
            <a:ext cx="4032250" cy="2963863"/>
          </a:xfrm>
          <a:prstGeom prst="rect">
            <a:avLst/>
          </a:prstGeom>
          <a:noFill/>
        </p:spPr>
      </p:pic>
      <p:pic>
        <p:nvPicPr>
          <p:cNvPr id="8" name="Picture 5" descr="林茨的设计中心"/>
          <p:cNvPicPr>
            <a:picLocks noChangeAspect="1" noChangeArrowheads="1"/>
          </p:cNvPicPr>
          <p:nvPr/>
        </p:nvPicPr>
        <p:blipFill>
          <a:blip r:embed="rId11"/>
          <a:stretch>
            <a:fillRect/>
          </a:stretch>
        </p:blipFill>
        <p:spPr bwMode="auto">
          <a:xfrm>
            <a:off x="4572000" y="3714752"/>
            <a:ext cx="3673475" cy="2624137"/>
          </a:xfrm>
          <a:prstGeom prst="rect">
            <a:avLst/>
          </a:prstGeom>
          <a:noFill/>
        </p:spPr>
      </p:pic>
      <p:sp>
        <p:nvSpPr>
          <p:cNvPr id="9" name="Text Box 6"/>
          <p:cNvSpPr txBox="1">
            <a:spLocks noChangeArrowheads="1"/>
          </p:cNvSpPr>
          <p:nvPr/>
        </p:nvSpPr>
        <p:spPr bwMode="auto">
          <a:xfrm>
            <a:off x="5429256" y="3357562"/>
            <a:ext cx="3167062" cy="306705"/>
          </a:xfrm>
          <a:prstGeom prst="rect">
            <a:avLst/>
          </a:prstGeom>
          <a:noFill/>
          <a:ln w="9525">
            <a:noFill/>
            <a:miter lim="800000"/>
          </a:ln>
          <a:effectLst/>
        </p:spPr>
        <p:txBody>
          <a:bodyPr>
            <a:spAutoFit/>
          </a:bodyPr>
          <a:lstStyle/>
          <a:p>
            <a:pPr>
              <a:spcBef>
                <a:spcPct val="50000"/>
              </a:spcBef>
            </a:pPr>
            <a:r>
              <a:rPr lang="zh-CN" altLang="en-US" sz="1400" u="sng">
                <a:solidFill>
                  <a:srgbClr val="000000"/>
                </a:solidFill>
                <a:latin typeface="微软雅黑" panose="020B0503020204020204" charset="-122"/>
                <a:ea typeface="微软雅黑" panose="020B0503020204020204" charset="-122"/>
                <a:cs typeface="微软雅黑" panose="020B0503020204020204" charset="-122"/>
              </a:rPr>
              <a:t>汉诺威</a:t>
            </a:r>
            <a:r>
              <a:rPr lang="en-US" altLang="zh-CN" sz="1400" u="sng">
                <a:solidFill>
                  <a:srgbClr val="000000"/>
                </a:solidFill>
                <a:latin typeface="微软雅黑" panose="020B0503020204020204" charset="-122"/>
                <a:ea typeface="微软雅黑" panose="020B0503020204020204" charset="-122"/>
                <a:cs typeface="微软雅黑" panose="020B0503020204020204" charset="-122"/>
              </a:rPr>
              <a:t>26</a:t>
            </a:r>
            <a:r>
              <a:rPr lang="zh-CN" altLang="en-US" sz="1400" u="sng">
                <a:solidFill>
                  <a:srgbClr val="000000"/>
                </a:solidFill>
                <a:latin typeface="微软雅黑" panose="020B0503020204020204" charset="-122"/>
                <a:ea typeface="微软雅黑" panose="020B0503020204020204" charset="-122"/>
                <a:cs typeface="微软雅黑" panose="020B0503020204020204" charset="-122"/>
              </a:rPr>
              <a:t>号展厅</a:t>
            </a:r>
            <a:endParaRPr lang="zh-CN" altLang="en-US" sz="1400" u="sng">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Text Box 8"/>
          <p:cNvSpPr txBox="1">
            <a:spLocks noChangeArrowheads="1"/>
          </p:cNvSpPr>
          <p:nvPr/>
        </p:nvSpPr>
        <p:spPr bwMode="auto">
          <a:xfrm>
            <a:off x="5429256" y="6357958"/>
            <a:ext cx="1928826" cy="306705"/>
          </a:xfrm>
          <a:prstGeom prst="rect">
            <a:avLst/>
          </a:prstGeom>
          <a:noFill/>
          <a:ln w="9525">
            <a:noFill/>
            <a:miter lim="800000"/>
          </a:ln>
          <a:effectLst/>
        </p:spPr>
        <p:txBody>
          <a:bodyPr wrap="square">
            <a:spAutoFit/>
          </a:bodyPr>
          <a:lstStyle/>
          <a:p>
            <a:pPr>
              <a:spcBef>
                <a:spcPct val="50000"/>
              </a:spcBef>
            </a:pPr>
            <a:r>
              <a:rPr lang="zh-CN" altLang="en-US" sz="1400" u="sng">
                <a:solidFill>
                  <a:srgbClr val="000000"/>
                </a:solidFill>
                <a:latin typeface="微软雅黑" panose="020B0503020204020204" charset="-122"/>
                <a:ea typeface="微软雅黑" panose="020B0503020204020204" charset="-122"/>
              </a:rPr>
              <a:t>林茨的设计</a:t>
            </a:r>
            <a:r>
              <a:rPr lang="zh-CN" altLang="en-US" sz="1400" u="sng" smtClean="0">
                <a:solidFill>
                  <a:srgbClr val="000000"/>
                </a:solidFill>
                <a:latin typeface="微软雅黑" panose="020B0503020204020204" charset="-122"/>
                <a:ea typeface="微软雅黑" panose="020B0503020204020204" charset="-122"/>
              </a:rPr>
              <a:t>中心</a:t>
            </a:r>
            <a:endParaRPr lang="zh-CN" altLang="en-US" sz="1400" u="sng" smtClean="0">
              <a:solidFill>
                <a:srgbClr val="000000"/>
              </a:solidFill>
              <a:latin typeface="微软雅黑" panose="020B0503020204020204" charset="-122"/>
              <a:ea typeface="微软雅黑" panose="020B0503020204020204" charset="-122"/>
            </a:endParaRPr>
          </a:p>
        </p:txBody>
      </p:sp>
      <p:sp>
        <p:nvSpPr>
          <p:cNvPr id="11" name="TextBox 10"/>
          <p:cNvSpPr txBox="1"/>
          <p:nvPr/>
        </p:nvSpPr>
        <p:spPr>
          <a:xfrm>
            <a:off x="214282" y="5572140"/>
            <a:ext cx="4000528" cy="645160"/>
          </a:xfrm>
          <a:prstGeom prst="rect">
            <a:avLst/>
          </a:prstGeom>
          <a:noFill/>
        </p:spPr>
        <p:txBody>
          <a:bodyPr wrap="square" rtlCol="0">
            <a:spAutoFit/>
          </a:bodyPr>
          <a:lstStyle/>
          <a:p>
            <a:r>
              <a:rPr lang="zh-CN" altLang="en-US" smtClean="0">
                <a:solidFill>
                  <a:srgbClr val="000000"/>
                </a:solidFill>
                <a:latin typeface="微软雅黑" panose="020B0503020204020204" charset="-122"/>
                <a:ea typeface="微软雅黑" panose="020B0503020204020204" charset="-122"/>
              </a:rPr>
              <a:t>折射，反射改变光线线路，特定材料使光线均匀分布</a:t>
            </a:r>
            <a:endParaRPr lang="zh-CN" altLang="en-US" smtClean="0">
              <a:solidFill>
                <a:srgbClr val="000000"/>
              </a:solidFill>
              <a:latin typeface="微软雅黑" panose="020B0503020204020204" charset="-122"/>
              <a:ea typeface="微软雅黑" panose="020B0503020204020204" charset="-122"/>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8" fill="hold" grpId="1" nodeType="withEffec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7" name="图片 6"/>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0" name="图片 9"/>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Text Box 4"/>
          <p:cNvSpPr txBox="1">
            <a:spLocks noChangeArrowheads="1"/>
          </p:cNvSpPr>
          <p:nvPr/>
        </p:nvSpPr>
        <p:spPr bwMode="auto">
          <a:xfrm>
            <a:off x="714348" y="2071678"/>
            <a:ext cx="7572396" cy="2767965"/>
          </a:xfrm>
          <a:prstGeom prst="rect">
            <a:avLst/>
          </a:prstGeom>
          <a:noFill/>
          <a:ln w="9525">
            <a:noFill/>
            <a:miter lim="800000"/>
          </a:ln>
          <a:effectLst/>
        </p:spPr>
        <p:txBody>
          <a:bodyPr wrap="square">
            <a:spAutoFit/>
          </a:bodyPr>
          <a:lstStyle/>
          <a:p>
            <a:pPr>
              <a:spcBef>
                <a:spcPct val="50000"/>
              </a:spcBef>
            </a:pPr>
            <a:r>
              <a:rPr lang="en-US" altLang="zh-CN" sz="240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000">
                <a:solidFill>
                  <a:srgbClr val="000000"/>
                </a:solidFill>
                <a:latin typeface="微软雅黑" panose="020B0503020204020204" charset="-122"/>
                <a:ea typeface="微软雅黑" panose="020B0503020204020204" charset="-122"/>
                <a:cs typeface="微软雅黑" panose="020B0503020204020204" charset="-122"/>
              </a:rPr>
              <a:t>自然通风是在满足建筑换气量的同时并不增减额外能耗而是建筑降温，从而提高室内舒适度。相对于现今大量使用的机械通风和制冷来说，自然通风具有方便、清洁的优点，但是也具有低效的缺陷。</a:t>
            </a:r>
            <a:endParaRPr lang="zh-CN" altLang="en-US" sz="2000">
              <a:solidFill>
                <a:srgbClr val="000000"/>
              </a:solidFill>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000">
                <a:solidFill>
                  <a:srgbClr val="000000"/>
                </a:solidFill>
                <a:latin typeface="微软雅黑" panose="020B0503020204020204" charset="-122"/>
                <a:ea typeface="微软雅黑" panose="020B0503020204020204" charset="-122"/>
                <a:cs typeface="微软雅黑" panose="020B0503020204020204" charset="-122"/>
              </a:rPr>
              <a:t>       在赫尔佐格的作品中，一方面最大限度地利用和组织自然通风，另一方面也把机械通风作为必要的补充，进而满足室内舒适度的要求。这里重点分析其组织自然通风的方法。大致可分为：</a:t>
            </a:r>
            <a:r>
              <a:rPr lang="zh-CN" altLang="en-US" sz="2000" b="1">
                <a:solidFill>
                  <a:srgbClr val="000000"/>
                </a:solidFill>
                <a:latin typeface="微软雅黑" panose="020B0503020204020204" charset="-122"/>
                <a:ea typeface="微软雅黑" panose="020B0503020204020204" charset="-122"/>
                <a:cs typeface="微软雅黑" panose="020B0503020204020204" charset="-122"/>
              </a:rPr>
              <a:t>一般建筑的通风，大厅型空间的通风，高层建筑的通风。</a:t>
            </a:r>
            <a:endParaRPr lang="zh-CN" altLang="en-US" sz="20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 name="Rectangle 5"/>
          <p:cNvSpPr>
            <a:spLocks noRot="1" noChangeArrowheads="1"/>
          </p:cNvSpPr>
          <p:nvPr/>
        </p:nvSpPr>
        <p:spPr bwMode="auto">
          <a:xfrm>
            <a:off x="1500166" y="714356"/>
            <a:ext cx="5715008" cy="1000132"/>
          </a:xfrm>
          <a:prstGeom prst="rect">
            <a:avLst/>
          </a:prstGeom>
          <a:noFill/>
          <a:ln w="9525">
            <a:noFill/>
            <a:miter lim="800000"/>
          </a:ln>
          <a:effectLst/>
        </p:spPr>
        <p:txBody>
          <a:bodyPr anchor="ctr"/>
          <a:lstStyle/>
          <a:p>
            <a:pPr algn="ctr"/>
            <a:r>
              <a:rPr lang="en-US" altLang="zh-CN" sz="3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3 </a:t>
            </a:r>
            <a:r>
              <a:rPr lang="zh-CN" altLang="en-US" sz="3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自然通风的组织</a:t>
            </a:r>
            <a:br>
              <a:rPr lang="zh-CN" altLang="en-US" sz="3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br>
            <a:endParaRPr lang="zh-CN" altLang="en-US" sz="3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0"/>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3" name="图片 2"/>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14" name="图片 13"/>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15" name="图片 14"/>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6" name="图片 15"/>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7" name="图片 16"/>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Rectangle 3"/>
          <p:cNvSpPr txBox="1">
            <a:spLocks noRot="1" noChangeArrowheads="1"/>
          </p:cNvSpPr>
          <p:nvPr/>
        </p:nvSpPr>
        <p:spPr>
          <a:xfrm>
            <a:off x="0" y="-500090"/>
            <a:ext cx="8424863" cy="287972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Char char="•"/>
              <a:defRPr/>
            </a:pPr>
            <a:endParaRPr kumimoji="0" lang="en-US" altLang="zh-CN" sz="3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en-US" altLang="zh-CN" sz="44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2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）一般建筑的通风</a:t>
            </a:r>
            <a:endParaRPr kumimoji="0" lang="zh-CN" altLang="en-US" sz="2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Char char="•"/>
              <a:defRPr/>
            </a:pP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小体量建筑的自然通风往往采取直接利用外窗进行空气交换的方式。同时，也有利用内部空间的得热不同，即热压通风（由于空间内不同的温度而产生了热空气向冷空气处流动的现象）而进行的通风设计。</a:t>
            </a:r>
            <a:endPar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在著名的雷根斯堡住宅中，南向的玻璃温室，在冬季，发挥白天收集储存热量、晚上释放热量、阻隔室外寒气的缓冲空间作用；在夏季，则因下部空气受热升温而向北侧上部出气口运动的气流，并把室内多余热带走。 </a:t>
            </a:r>
            <a:endPar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5" name="Picture 8" descr="2006042514532747_12"/>
          <p:cNvPicPr>
            <a:picLocks noChangeAspect="1" noChangeArrowheads="1"/>
          </p:cNvPicPr>
          <p:nvPr/>
        </p:nvPicPr>
        <p:blipFill>
          <a:blip r:embed="rId10"/>
          <a:stretch>
            <a:fillRect/>
          </a:stretch>
        </p:blipFill>
        <p:spPr bwMode="auto">
          <a:xfrm>
            <a:off x="4572000" y="2500306"/>
            <a:ext cx="3887787" cy="1673225"/>
          </a:xfrm>
          <a:prstGeom prst="rect">
            <a:avLst/>
          </a:prstGeom>
          <a:noFill/>
        </p:spPr>
      </p:pic>
      <p:pic>
        <p:nvPicPr>
          <p:cNvPr id="6" name="Picture 9" descr="2006042514532747_13"/>
          <p:cNvPicPr>
            <a:picLocks noChangeAspect="1" noChangeArrowheads="1"/>
          </p:cNvPicPr>
          <p:nvPr/>
        </p:nvPicPr>
        <p:blipFill>
          <a:blip r:embed="rId11"/>
          <a:stretch>
            <a:fillRect/>
          </a:stretch>
        </p:blipFill>
        <p:spPr bwMode="auto">
          <a:xfrm>
            <a:off x="4643438" y="4357694"/>
            <a:ext cx="3816350" cy="1635125"/>
          </a:xfrm>
          <a:prstGeom prst="rect">
            <a:avLst/>
          </a:prstGeom>
          <a:noFill/>
        </p:spPr>
      </p:pic>
      <p:sp>
        <p:nvSpPr>
          <p:cNvPr id="7" name="Text Box 10"/>
          <p:cNvSpPr txBox="1">
            <a:spLocks noChangeArrowheads="1"/>
          </p:cNvSpPr>
          <p:nvPr/>
        </p:nvSpPr>
        <p:spPr bwMode="auto">
          <a:xfrm>
            <a:off x="2786050" y="6357958"/>
            <a:ext cx="3384550" cy="306705"/>
          </a:xfrm>
          <a:prstGeom prst="rect">
            <a:avLst/>
          </a:prstGeom>
          <a:noFill/>
          <a:ln w="9525">
            <a:noFill/>
            <a:miter lim="800000"/>
          </a:ln>
          <a:effectLst/>
        </p:spPr>
        <p:txBody>
          <a:bodyPr>
            <a:spAutoFit/>
          </a:bodyPr>
          <a:lstStyle/>
          <a:p>
            <a:pPr>
              <a:spcBef>
                <a:spcPct val="50000"/>
              </a:spcBef>
            </a:pPr>
            <a:r>
              <a:rPr lang="zh-CN" altLang="en-US" sz="1400" u="sng">
                <a:solidFill>
                  <a:srgbClr val="000000"/>
                </a:solidFill>
                <a:latin typeface="微软雅黑" panose="020B0503020204020204" charset="-122"/>
                <a:ea typeface="微软雅黑" panose="020B0503020204020204" charset="-122"/>
              </a:rPr>
              <a:t>雷根斯堡住宅冬夏通风分析图</a:t>
            </a:r>
            <a:endParaRPr lang="zh-CN" altLang="en-US" sz="1400" u="sng">
              <a:solidFill>
                <a:srgbClr val="000000"/>
              </a:solidFill>
              <a:latin typeface="微软雅黑" panose="020B0503020204020204" charset="-122"/>
              <a:ea typeface="微软雅黑" panose="020B0503020204020204" charset="-122"/>
            </a:endParaRPr>
          </a:p>
        </p:txBody>
      </p:sp>
      <p:pic>
        <p:nvPicPr>
          <p:cNvPr id="8" name="Picture 12" descr="2006042514532747_14"/>
          <p:cNvPicPr>
            <a:picLocks noChangeAspect="1" noChangeArrowheads="1"/>
          </p:cNvPicPr>
          <p:nvPr/>
        </p:nvPicPr>
        <p:blipFill>
          <a:blip r:embed="rId12"/>
          <a:stretch>
            <a:fillRect/>
          </a:stretch>
        </p:blipFill>
        <p:spPr bwMode="auto">
          <a:xfrm>
            <a:off x="322263" y="2620977"/>
            <a:ext cx="3743325" cy="1724025"/>
          </a:xfrm>
          <a:prstGeom prst="rect">
            <a:avLst/>
          </a:prstGeom>
          <a:noFill/>
        </p:spPr>
      </p:pic>
      <p:pic>
        <p:nvPicPr>
          <p:cNvPr id="9" name="Picture 13" descr="2006042514532747_15"/>
          <p:cNvPicPr>
            <a:picLocks noChangeAspect="1" noChangeArrowheads="1"/>
          </p:cNvPicPr>
          <p:nvPr/>
        </p:nvPicPr>
        <p:blipFill>
          <a:blip r:embed="rId13"/>
          <a:stretch>
            <a:fillRect/>
          </a:stretch>
        </p:blipFill>
        <p:spPr bwMode="auto">
          <a:xfrm>
            <a:off x="322263" y="4492639"/>
            <a:ext cx="3816350" cy="1616075"/>
          </a:xfrm>
          <a:prstGeom prst="rect">
            <a:avLst/>
          </a:prstGeom>
          <a:noFill/>
        </p:spPr>
      </p:pic>
      <p:sp>
        <p:nvSpPr>
          <p:cNvPr id="10" name="Text Box 14"/>
          <p:cNvSpPr txBox="1">
            <a:spLocks noChangeArrowheads="1"/>
          </p:cNvSpPr>
          <p:nvPr/>
        </p:nvSpPr>
        <p:spPr bwMode="auto">
          <a:xfrm>
            <a:off x="500034" y="2214554"/>
            <a:ext cx="2520950" cy="521970"/>
          </a:xfrm>
          <a:prstGeom prst="rect">
            <a:avLst/>
          </a:prstGeom>
          <a:noFill/>
          <a:ln w="9525">
            <a:noFill/>
            <a:miter lim="800000"/>
          </a:ln>
          <a:effectLst/>
        </p:spPr>
        <p:txBody>
          <a:bodyPr>
            <a:spAutoFit/>
          </a:bodyPr>
          <a:lstStyle/>
          <a:p>
            <a:pPr>
              <a:spcBef>
                <a:spcPct val="50000"/>
              </a:spcBef>
            </a:pPr>
            <a:r>
              <a:rPr lang="zh-CN" altLang="en-US" sz="1400">
                <a:solidFill>
                  <a:srgbClr val="000000"/>
                </a:solidFill>
                <a:latin typeface="微软雅黑" panose="020B0503020204020204" charset="-122"/>
                <a:ea typeface="微软雅黑" panose="020B0503020204020204" charset="-122"/>
                <a:cs typeface="微软雅黑" panose="020B0503020204020204" charset="-122"/>
              </a:rPr>
              <a:t>夏季</a:t>
            </a: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白天</a:t>
            </a:r>
            <a:r>
              <a:rPr lang="en-US" altLang="zh-CN" sz="140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反射遮阳，空气流通带走热量）</a:t>
            </a:r>
            <a:endParaRPr lang="zh-CN" altLang="en-US" sz="140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 name="Text Box 15"/>
          <p:cNvSpPr txBox="1">
            <a:spLocks noChangeArrowheads="1"/>
          </p:cNvSpPr>
          <p:nvPr/>
        </p:nvSpPr>
        <p:spPr bwMode="auto">
          <a:xfrm>
            <a:off x="571472" y="4429132"/>
            <a:ext cx="1960547" cy="521970"/>
          </a:xfrm>
          <a:prstGeom prst="rect">
            <a:avLst/>
          </a:prstGeom>
          <a:noFill/>
          <a:ln w="9525">
            <a:noFill/>
            <a:miter lim="800000"/>
          </a:ln>
          <a:effectLst/>
        </p:spPr>
        <p:txBody>
          <a:bodyPr wrap="square">
            <a:spAutoFit/>
          </a:bodyPr>
          <a:lstStyle/>
          <a:p>
            <a:pPr>
              <a:spcBef>
                <a:spcPct val="50000"/>
              </a:spcBef>
            </a:pPr>
            <a:r>
              <a:rPr lang="zh-CN" altLang="en-US" sz="1400">
                <a:solidFill>
                  <a:srgbClr val="000000"/>
                </a:solidFill>
                <a:latin typeface="微软雅黑" panose="020B0503020204020204" charset="-122"/>
                <a:ea typeface="微软雅黑" panose="020B0503020204020204" charset="-122"/>
                <a:cs typeface="微软雅黑" panose="020B0503020204020204" charset="-122"/>
              </a:rPr>
              <a:t>夏季</a:t>
            </a: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夜晚（热压通风</a:t>
            </a:r>
            <a:r>
              <a:rPr lang="en-US" altLang="zh-CN" sz="140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热</a:t>
            </a:r>
            <a:r>
              <a:rPr lang="en-US" altLang="zh-CN" sz="140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冷流动）</a:t>
            </a:r>
            <a:endParaRPr lang="zh-CN" altLang="en-US" sz="140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2" name="Text Box 16"/>
          <p:cNvSpPr txBox="1">
            <a:spLocks noChangeArrowheads="1"/>
          </p:cNvSpPr>
          <p:nvPr/>
        </p:nvSpPr>
        <p:spPr bwMode="auto">
          <a:xfrm>
            <a:off x="4786314" y="2500306"/>
            <a:ext cx="2017713" cy="306705"/>
          </a:xfrm>
          <a:prstGeom prst="rect">
            <a:avLst/>
          </a:prstGeom>
          <a:noFill/>
          <a:ln w="9525">
            <a:noFill/>
            <a:miter lim="800000"/>
          </a:ln>
          <a:effectLst/>
        </p:spPr>
        <p:txBody>
          <a:bodyPr>
            <a:spAutoFit/>
          </a:bodyPr>
          <a:lstStyle/>
          <a:p>
            <a:pPr>
              <a:spcBef>
                <a:spcPct val="50000"/>
              </a:spcBef>
            </a:pPr>
            <a:r>
              <a:rPr lang="zh-CN" altLang="en-US" sz="1400">
                <a:solidFill>
                  <a:srgbClr val="000000"/>
                </a:solidFill>
                <a:latin typeface="微软雅黑" panose="020B0503020204020204" charset="-122"/>
                <a:ea typeface="微软雅黑" panose="020B0503020204020204" charset="-122"/>
              </a:rPr>
              <a:t>冬季</a:t>
            </a:r>
            <a:r>
              <a:rPr lang="zh-CN" altLang="en-US" sz="1400" smtClean="0">
                <a:solidFill>
                  <a:srgbClr val="000000"/>
                </a:solidFill>
                <a:latin typeface="微软雅黑" panose="020B0503020204020204" charset="-122"/>
                <a:ea typeface="微软雅黑" panose="020B0503020204020204" charset="-122"/>
              </a:rPr>
              <a:t>白天（储蓄热量）</a:t>
            </a:r>
            <a:endParaRPr lang="zh-CN" altLang="en-US" sz="1400" smtClean="0">
              <a:solidFill>
                <a:srgbClr val="000000"/>
              </a:solidFill>
              <a:latin typeface="微软雅黑" panose="020B0503020204020204" charset="-122"/>
              <a:ea typeface="微软雅黑" panose="020B0503020204020204" charset="-122"/>
            </a:endParaRPr>
          </a:p>
        </p:txBody>
      </p:sp>
      <p:sp>
        <p:nvSpPr>
          <p:cNvPr id="13" name="Text Box 17"/>
          <p:cNvSpPr txBox="1">
            <a:spLocks noChangeArrowheads="1"/>
          </p:cNvSpPr>
          <p:nvPr/>
        </p:nvSpPr>
        <p:spPr bwMode="auto">
          <a:xfrm>
            <a:off x="4857752" y="4286256"/>
            <a:ext cx="1368425" cy="521970"/>
          </a:xfrm>
          <a:prstGeom prst="rect">
            <a:avLst/>
          </a:prstGeom>
          <a:noFill/>
          <a:ln w="9525">
            <a:noFill/>
            <a:miter lim="800000"/>
          </a:ln>
          <a:effectLst/>
        </p:spPr>
        <p:txBody>
          <a:bodyPr>
            <a:spAutoFit/>
          </a:bodyPr>
          <a:lstStyle/>
          <a:p>
            <a:pPr>
              <a:spcBef>
                <a:spcPct val="50000"/>
              </a:spcBef>
            </a:pPr>
            <a:r>
              <a:rPr lang="zh-CN" altLang="en-US" sz="1400">
                <a:solidFill>
                  <a:srgbClr val="000000"/>
                </a:solidFill>
                <a:latin typeface="微软雅黑" panose="020B0503020204020204" charset="-122"/>
                <a:ea typeface="微软雅黑" panose="020B0503020204020204" charset="-122"/>
              </a:rPr>
              <a:t>冬季</a:t>
            </a:r>
            <a:r>
              <a:rPr lang="zh-CN" altLang="en-US" sz="1400" smtClean="0">
                <a:solidFill>
                  <a:srgbClr val="000000"/>
                </a:solidFill>
                <a:latin typeface="微软雅黑" panose="020B0503020204020204" charset="-122"/>
                <a:ea typeface="微软雅黑" panose="020B0503020204020204" charset="-122"/>
              </a:rPr>
              <a:t>夜晚（释放白天储热）</a:t>
            </a:r>
            <a:endParaRPr lang="zh-CN" altLang="en-US" sz="1400" smtClean="0">
              <a:solidFill>
                <a:srgbClr val="000000"/>
              </a:solidFill>
              <a:latin typeface="微软雅黑" panose="020B0503020204020204" charset="-122"/>
              <a:ea typeface="微软雅黑" panose="020B0503020204020204"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1" nodeType="withEffec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2" nodeType="withEffec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3" nodeType="withEffec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4" nodeType="withEffec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1" bldLvl="0" animBg="1"/>
      <p:bldP spid="11" grpId="2" bldLvl="0" animBg="1"/>
      <p:bldP spid="12" grpId="3" bldLvl="0" animBg="1"/>
      <p:bldP spid="13" grpId="4"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7" name="图片 6"/>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3" name="图片 2"/>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Rectangle 3"/>
          <p:cNvSpPr txBox="1">
            <a:spLocks noRot="1" noChangeArrowheads="1"/>
          </p:cNvSpPr>
          <p:nvPr/>
        </p:nvSpPr>
        <p:spPr>
          <a:xfrm>
            <a:off x="0" y="142852"/>
            <a:ext cx="8280400" cy="31670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en-US" altLang="zh-CN" sz="2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2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2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）大厅型空间的通风</a:t>
            </a:r>
            <a:endParaRPr kumimoji="0" lang="zh-CN" altLang="en-US" sz="2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lvl="0" indent="-342900">
              <a:lnSpc>
                <a:spcPct val="80000"/>
              </a:lnSpc>
              <a:spcBef>
                <a:spcPct val="20000"/>
              </a:spcBef>
              <a:buFont typeface="Arial" panose="020B0604020202020204" pitchFamily="34" charset="0"/>
              <a:buChar char="•"/>
            </a:pP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大体量的建筑空间仅靠热压通风效果并不明显，为了更好的促进自然通风，风压通风常常与热压通风一起发挥作用。在（气流</a:t>
            </a:r>
            <a:r>
              <a:rPr lang="zh-CN" altLang="en-US" smtClean="0">
                <a:solidFill>
                  <a:srgbClr val="000000"/>
                </a:solidFill>
                <a:latin typeface="微软雅黑" panose="020B0503020204020204" charset="-122"/>
                <a:ea typeface="微软雅黑" panose="020B0503020204020204" charset="-122"/>
                <a:cs typeface="微软雅黑" panose="020B0503020204020204" charset="-122"/>
              </a:rPr>
              <a:t>从开阔高出通风口处</a:t>
            </a: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进入狭窄渠道后速度骤然增加的现象）而</a:t>
            </a:r>
            <a:r>
              <a:rPr lang="zh-CN" altLang="en-US" smtClean="0">
                <a:solidFill>
                  <a:srgbClr val="000000"/>
                </a:solidFill>
                <a:latin typeface="微软雅黑" panose="020B0503020204020204" charset="-122"/>
                <a:ea typeface="微软雅黑" panose="020B0503020204020204" charset="-122"/>
                <a:cs typeface="微软雅黑" panose="020B0503020204020204" charset="-122"/>
              </a:rPr>
              <a:t>大空间出风口的上部常设有阻流式封盖板，其作用不仅是遮挡保护出风口，还由于其一定距离，且设计成中间下部凸出的形式，形成文丘里效应</a:t>
            </a: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极大促进室内空气流出。另外，在进行通风设计时，由于大厅规模及使用性质不同，进风口的位置也选用了不同的形式（一般进风口在建筑下部）。如汉诺威</a:t>
            </a:r>
            <a:r>
              <a:rPr kumimoji="0" lang="en-US" altLang="zh-CN"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26</a:t>
            </a: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号展厅项目中，新风从距离底面</a:t>
            </a:r>
            <a:r>
              <a:rPr kumimoji="0" lang="en-US" altLang="zh-CN"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4.7m</a:t>
            </a:r>
            <a:r>
              <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高度吹进，冷空气缓慢下降后逐渐升温后再从高起的屋顶排出。气流缓慢下降后又上升的过程可以最大限度地回收室内上升空气的余热，还减少了对工作区使用者的影响，也使大空间内气流尽量均匀。</a:t>
            </a:r>
            <a:endParaRPr kumimoji="0" lang="zh-CN" altLang="en-US"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5" name="Picture 4" descr="2006071814374059_6"/>
          <p:cNvPicPr>
            <a:picLocks noChangeAspect="1" noChangeArrowheads="1"/>
          </p:cNvPicPr>
          <p:nvPr/>
        </p:nvPicPr>
        <p:blipFill>
          <a:blip r:embed="rId10"/>
          <a:stretch>
            <a:fillRect/>
          </a:stretch>
        </p:blipFill>
        <p:spPr bwMode="auto">
          <a:xfrm>
            <a:off x="3428992" y="3143248"/>
            <a:ext cx="5334000" cy="714375"/>
          </a:xfrm>
          <a:prstGeom prst="rect">
            <a:avLst/>
          </a:prstGeom>
          <a:noFill/>
        </p:spPr>
      </p:pic>
      <p:sp>
        <p:nvSpPr>
          <p:cNvPr id="6" name="Text Box 7"/>
          <p:cNvSpPr txBox="1">
            <a:spLocks noChangeArrowheads="1"/>
          </p:cNvSpPr>
          <p:nvPr/>
        </p:nvSpPr>
        <p:spPr bwMode="auto">
          <a:xfrm>
            <a:off x="571472" y="3214686"/>
            <a:ext cx="1944688" cy="721360"/>
          </a:xfrm>
          <a:prstGeom prst="rect">
            <a:avLst/>
          </a:prstGeom>
          <a:noFill/>
          <a:ln w="9525">
            <a:noFill/>
            <a:miter lim="800000"/>
          </a:ln>
          <a:effectLst/>
        </p:spPr>
        <p:txBody>
          <a:bodyPr>
            <a:spAutoFit/>
          </a:bodyPr>
          <a:lstStyle/>
          <a:p>
            <a:pPr>
              <a:spcBef>
                <a:spcPct val="50000"/>
              </a:spcBef>
            </a:pPr>
            <a:r>
              <a:rPr lang="en-US" altLang="zh-CN" sz="1400" u="sng">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400" u="sng">
                <a:solidFill>
                  <a:srgbClr val="000000"/>
                </a:solidFill>
                <a:latin typeface="微软雅黑" panose="020B0503020204020204" charset="-122"/>
                <a:ea typeface="微软雅黑" panose="020B0503020204020204" charset="-122"/>
                <a:cs typeface="微软雅黑" panose="020B0503020204020204" charset="-122"/>
              </a:rPr>
              <a:t>汉诺威</a:t>
            </a:r>
            <a:r>
              <a:rPr lang="en-US" altLang="zh-CN" sz="1400" u="sng">
                <a:solidFill>
                  <a:srgbClr val="000000"/>
                </a:solidFill>
                <a:latin typeface="微软雅黑" panose="020B0503020204020204" charset="-122"/>
                <a:ea typeface="微软雅黑" panose="020B0503020204020204" charset="-122"/>
                <a:cs typeface="微软雅黑" panose="020B0503020204020204" charset="-122"/>
              </a:rPr>
              <a:t>26</a:t>
            </a:r>
            <a:r>
              <a:rPr lang="zh-CN" altLang="en-US" sz="1400" u="sng">
                <a:solidFill>
                  <a:srgbClr val="000000"/>
                </a:solidFill>
                <a:latin typeface="微软雅黑" panose="020B0503020204020204" charset="-122"/>
                <a:ea typeface="微软雅黑" panose="020B0503020204020204" charset="-122"/>
                <a:cs typeface="微软雅黑" panose="020B0503020204020204" charset="-122"/>
              </a:rPr>
              <a:t>号大</a:t>
            </a:r>
            <a:endParaRPr lang="zh-CN" altLang="en-US" sz="1400" u="sng">
              <a:solidFill>
                <a:srgbClr val="000000"/>
              </a:solidFill>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1400" u="sng">
                <a:solidFill>
                  <a:srgbClr val="000000"/>
                </a:solidFill>
                <a:latin typeface="微软雅黑" panose="020B0503020204020204" charset="-122"/>
                <a:ea typeface="微软雅黑" panose="020B0503020204020204" charset="-122"/>
                <a:cs typeface="微软雅黑" panose="020B0503020204020204" charset="-122"/>
              </a:rPr>
              <a:t>厅通风示意图</a:t>
            </a:r>
            <a:r>
              <a:rPr lang="zh-CN" altLang="en-US" u="sng">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u="sng">
              <a:solidFill>
                <a:srgbClr val="000000"/>
              </a:solidFill>
              <a:latin typeface="微软雅黑" panose="020B0503020204020204" charset="-122"/>
              <a:ea typeface="微软雅黑" panose="020B0503020204020204" charset="-122"/>
              <a:cs typeface="微软雅黑" panose="020B0503020204020204" charset="-122"/>
            </a:endParaRPr>
          </a:p>
        </p:txBody>
      </p:sp>
      <p:cxnSp>
        <p:nvCxnSpPr>
          <p:cNvPr id="10" name="直接箭头连接符 9"/>
          <p:cNvCxnSpPr/>
          <p:nvPr/>
        </p:nvCxnSpPr>
        <p:spPr>
          <a:xfrm rot="10800000" flipV="1">
            <a:off x="2786050" y="3357562"/>
            <a:ext cx="2500330" cy="1000132"/>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0800000" flipV="1">
            <a:off x="3143240" y="3357562"/>
            <a:ext cx="3571900" cy="1143008"/>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10800000" flipV="1">
            <a:off x="3500430" y="3429000"/>
            <a:ext cx="4572032" cy="1214446"/>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任意多边形 17"/>
          <p:cNvSpPr/>
          <p:nvPr>
            <p:custDataLst>
              <p:tags r:id="rId11"/>
            </p:custDataLst>
          </p:nvPr>
        </p:nvSpPr>
        <p:spPr>
          <a:xfrm>
            <a:off x="290195" y="4371340"/>
            <a:ext cx="2029460" cy="927100"/>
          </a:xfrm>
          <a:custGeom>
            <a:avLst/>
            <a:gdLst>
              <a:gd name="connsiteX0" fmla="*/ 0 w 2029522"/>
              <a:gd name="connsiteY0" fmla="*/ 680224 h 927410"/>
              <a:gd name="connsiteX1" fmla="*/ 1193180 w 2029522"/>
              <a:gd name="connsiteY1" fmla="*/ 814039 h 927410"/>
              <a:gd name="connsiteX2" fmla="*/ 2029522 w 2029522"/>
              <a:gd name="connsiteY2" fmla="*/ 0 h 927410"/>
              <a:gd name="connsiteX3" fmla="*/ 2029522 w 2029522"/>
              <a:gd name="connsiteY3" fmla="*/ 0 h 927410"/>
            </a:gdLst>
            <a:ahLst/>
            <a:cxnLst>
              <a:cxn ang="0">
                <a:pos x="connsiteX0" y="connsiteY0"/>
              </a:cxn>
              <a:cxn ang="0">
                <a:pos x="connsiteX1" y="connsiteY1"/>
              </a:cxn>
              <a:cxn ang="0">
                <a:pos x="connsiteX2" y="connsiteY2"/>
              </a:cxn>
              <a:cxn ang="0">
                <a:pos x="connsiteX3" y="connsiteY3"/>
              </a:cxn>
            </a:cxnLst>
            <a:rect l="l" t="t" r="r" b="b"/>
            <a:pathLst>
              <a:path w="2029522" h="927410">
                <a:moveTo>
                  <a:pt x="0" y="680224"/>
                </a:moveTo>
                <a:cubicBezTo>
                  <a:pt x="427463" y="803817"/>
                  <a:pt x="854926" y="927410"/>
                  <a:pt x="1193180" y="814039"/>
                </a:cubicBezTo>
                <a:cubicBezTo>
                  <a:pt x="1531434" y="700668"/>
                  <a:pt x="2029522" y="0"/>
                  <a:pt x="2029522" y="0"/>
                </a:cubicBezTo>
                <a:lnTo>
                  <a:pt x="2029522" y="0"/>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微软雅黑" panose="020B0503020204020204" charset="-122"/>
              <a:ea typeface="微软雅黑" panose="020B0503020204020204" charset="-122"/>
            </a:endParaRPr>
          </a:p>
        </p:txBody>
      </p:sp>
      <p:sp>
        <p:nvSpPr>
          <p:cNvPr id="19" name="任意多边形 18"/>
          <p:cNvSpPr/>
          <p:nvPr>
            <p:custDataLst>
              <p:tags r:id="rId12"/>
            </p:custDataLst>
          </p:nvPr>
        </p:nvSpPr>
        <p:spPr>
          <a:xfrm>
            <a:off x="691515" y="5073650"/>
            <a:ext cx="2185670" cy="1327150"/>
          </a:xfrm>
          <a:custGeom>
            <a:avLst/>
            <a:gdLst>
              <a:gd name="connsiteX0" fmla="*/ 0 w 2185639"/>
              <a:gd name="connsiteY0" fmla="*/ 1326995 h 1326995"/>
              <a:gd name="connsiteX1" fmla="*/ 925551 w 2185639"/>
              <a:gd name="connsiteY1" fmla="*/ 568712 h 1326995"/>
              <a:gd name="connsiteX2" fmla="*/ 2185639 w 2185639"/>
              <a:gd name="connsiteY2" fmla="*/ 0 h 1326995"/>
            </a:gdLst>
            <a:ahLst/>
            <a:cxnLst>
              <a:cxn ang="0">
                <a:pos x="connsiteX0" y="connsiteY0"/>
              </a:cxn>
              <a:cxn ang="0">
                <a:pos x="connsiteX1" y="connsiteY1"/>
              </a:cxn>
              <a:cxn ang="0">
                <a:pos x="connsiteX2" y="connsiteY2"/>
              </a:cxn>
            </a:cxnLst>
            <a:rect l="l" t="t" r="r" b="b"/>
            <a:pathLst>
              <a:path w="2185639" h="1326995">
                <a:moveTo>
                  <a:pt x="0" y="1326995"/>
                </a:moveTo>
                <a:cubicBezTo>
                  <a:pt x="280639" y="1058436"/>
                  <a:pt x="561278" y="789878"/>
                  <a:pt x="925551" y="568712"/>
                </a:cubicBezTo>
                <a:cubicBezTo>
                  <a:pt x="1289824" y="347546"/>
                  <a:pt x="1737731" y="173773"/>
                  <a:pt x="2185639" y="0"/>
                </a:cubicBez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微软雅黑" panose="020B0503020204020204" charset="-122"/>
              <a:ea typeface="微软雅黑" panose="020B0503020204020204" charset="-122"/>
            </a:endParaRPr>
          </a:p>
        </p:txBody>
      </p:sp>
      <p:sp>
        <p:nvSpPr>
          <p:cNvPr id="21" name="波形 20"/>
          <p:cNvSpPr/>
          <p:nvPr>
            <p:custDataLst>
              <p:tags r:id="rId13"/>
            </p:custDataLst>
          </p:nvPr>
        </p:nvSpPr>
        <p:spPr>
          <a:xfrm rot="19607427">
            <a:off x="285750" y="5693410"/>
            <a:ext cx="643890" cy="307340"/>
          </a:xfrm>
          <a:prstGeom prst="wav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任意多边形 21"/>
          <p:cNvSpPr/>
          <p:nvPr>
            <p:custDataLst>
              <p:tags r:id="rId14"/>
            </p:custDataLst>
          </p:nvPr>
        </p:nvSpPr>
        <p:spPr>
          <a:xfrm>
            <a:off x="752475" y="5358130"/>
            <a:ext cx="443230" cy="500380"/>
          </a:xfrm>
          <a:custGeom>
            <a:avLst/>
            <a:gdLst>
              <a:gd name="connsiteX0" fmla="*/ 78058 w 568712"/>
              <a:gd name="connsiteY0" fmla="*/ 178420 h 512956"/>
              <a:gd name="connsiteX1" fmla="*/ 0 w 568712"/>
              <a:gd name="connsiteY1" fmla="*/ 89210 h 512956"/>
              <a:gd name="connsiteX2" fmla="*/ 568712 w 568712"/>
              <a:gd name="connsiteY2" fmla="*/ 0 h 512956"/>
              <a:gd name="connsiteX3" fmla="*/ 323385 w 568712"/>
              <a:gd name="connsiteY3" fmla="*/ 512956 h 512956"/>
              <a:gd name="connsiteX4" fmla="*/ 78058 w 568712"/>
              <a:gd name="connsiteY4" fmla="*/ 178420 h 512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712" h="512955">
                <a:moveTo>
                  <a:pt x="78058" y="178420"/>
                </a:moveTo>
                <a:lnTo>
                  <a:pt x="0" y="89210"/>
                </a:lnTo>
                <a:lnTo>
                  <a:pt x="568712" y="0"/>
                </a:lnTo>
                <a:lnTo>
                  <a:pt x="323385" y="512956"/>
                </a:lnTo>
                <a:lnTo>
                  <a:pt x="78058" y="17842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椭圆 23"/>
          <p:cNvSpPr/>
          <p:nvPr>
            <p:custDataLst>
              <p:tags r:id="rId15"/>
            </p:custDataLst>
          </p:nvPr>
        </p:nvSpPr>
        <p:spPr>
          <a:xfrm rot="9720257">
            <a:off x="1574124" y="5100067"/>
            <a:ext cx="134389" cy="500066"/>
          </a:xfrm>
          <a:prstGeom prst="ellips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5" name="矩形 24"/>
          <p:cNvSpPr/>
          <p:nvPr/>
        </p:nvSpPr>
        <p:spPr>
          <a:xfrm>
            <a:off x="3214678" y="4786322"/>
            <a:ext cx="4572000" cy="922020"/>
          </a:xfrm>
          <a:prstGeom prst="rect">
            <a:avLst/>
          </a:prstGeom>
        </p:spPr>
        <p:txBody>
          <a:bodyPr>
            <a:spAutoFit/>
          </a:bodyPr>
          <a:lstStyle/>
          <a:p>
            <a:r>
              <a:rPr lang="zh-CN" altLang="en-US" smtClean="0">
                <a:solidFill>
                  <a:srgbClr val="000000"/>
                </a:solidFill>
                <a:latin typeface="微软雅黑" panose="020B0503020204020204" charset="-122"/>
                <a:ea typeface="微软雅黑" panose="020B0503020204020204" charset="-122"/>
              </a:rPr>
              <a:t>文丘里效应（气流从开阔高出通风口处进入狭窄渠道后速度骤然增加的现象）而极大促进室内空气流出。</a:t>
            </a:r>
            <a:endParaRPr lang="zh-CN" altLang="en-US" smtClean="0">
              <a:solidFill>
                <a:srgbClr val="000000"/>
              </a:solidFill>
              <a:latin typeface="微软雅黑" panose="020B0503020204020204" charset="-122"/>
              <a:ea typeface="微软雅黑" panose="020B0503020204020204" charset="-122"/>
            </a:endParaRPr>
          </a:p>
        </p:txBody>
      </p:sp>
      <p:sp>
        <p:nvSpPr>
          <p:cNvPr id="26" name="TextBox 25"/>
          <p:cNvSpPr txBox="1"/>
          <p:nvPr>
            <p:custDataLst>
              <p:tags r:id="rId16"/>
            </p:custDataLst>
          </p:nvPr>
        </p:nvSpPr>
        <p:spPr>
          <a:xfrm>
            <a:off x="1285852" y="6215082"/>
            <a:ext cx="2214578" cy="368300"/>
          </a:xfrm>
          <a:prstGeom prst="rect">
            <a:avLst/>
          </a:prstGeom>
          <a:noFill/>
        </p:spPr>
        <p:txBody>
          <a:bodyPr wrap="square" rtlCol="0">
            <a:spAutoFit/>
          </a:bodyPr>
          <a:lstStyle/>
          <a:p>
            <a:r>
              <a:rPr lang="zh-CN" altLang="en-US" smtClean="0">
                <a:solidFill>
                  <a:schemeClr val="dk1">
                    <a:lumMod val="85000"/>
                    <a:lumOff val="15000"/>
                  </a:schemeClr>
                </a:solidFill>
                <a:latin typeface="微软雅黑" panose="020B0503020204020204" charset="-122"/>
                <a:ea typeface="微软雅黑" panose="020B0503020204020204" charset="-122"/>
              </a:rPr>
              <a:t>风压与热压结合</a:t>
            </a:r>
            <a:endParaRPr lang="zh-CN" altLang="en-US" smtClean="0">
              <a:solidFill>
                <a:schemeClr val="dk1">
                  <a:lumMod val="85000"/>
                  <a:lumOff val="15000"/>
                </a:schemeClr>
              </a:solidFill>
              <a:latin typeface="微软雅黑" panose="020B0503020204020204" charset="-122"/>
              <a:ea typeface="微软雅黑" panose="020B0503020204020204"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7" name="图片 6"/>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2" name="图片 1"/>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Text Box 6"/>
          <p:cNvSpPr txBox="1">
            <a:spLocks noChangeArrowheads="1"/>
          </p:cNvSpPr>
          <p:nvPr/>
        </p:nvSpPr>
        <p:spPr bwMode="auto">
          <a:xfrm>
            <a:off x="0" y="214290"/>
            <a:ext cx="7127875" cy="2322195"/>
          </a:xfrm>
          <a:prstGeom prst="rect">
            <a:avLst/>
          </a:prstGeom>
          <a:noFill/>
          <a:ln w="9525">
            <a:noFill/>
            <a:miter lim="800000"/>
          </a:ln>
          <a:effectLst/>
        </p:spPr>
        <p:txBody>
          <a:bodyPr>
            <a:spAutoFit/>
          </a:bodyPr>
          <a:lstStyle/>
          <a:p>
            <a:r>
              <a:rPr lang="en-US" altLang="zh-CN" sz="280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2800">
                <a:solidFill>
                  <a:srgbClr val="000000"/>
                </a:solidFill>
                <a:latin typeface="微软雅黑" panose="020B0503020204020204" charset="-122"/>
                <a:ea typeface="微软雅黑" panose="020B0503020204020204" charset="-122"/>
                <a:cs typeface="微软雅黑" panose="020B0503020204020204" charset="-122"/>
              </a:rPr>
              <a:t>） 高层建筑的通风</a:t>
            </a:r>
            <a:endParaRPr lang="zh-CN" altLang="en-US" sz="2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a:solidFill>
                  <a:srgbClr val="000000"/>
                </a:solidFill>
                <a:latin typeface="微软雅黑" panose="020B0503020204020204" charset="-122"/>
                <a:ea typeface="微软雅黑" panose="020B0503020204020204" charset="-122"/>
                <a:cs typeface="微软雅黑" panose="020B0503020204020204" charset="-122"/>
              </a:rPr>
              <a:t>       由于具有足够的高度，在贯穿全楼的竖井中很容易形成空气压力差，即“烟囱效应”。在</a:t>
            </a:r>
            <a:r>
              <a:rPr lang="en-US" altLang="zh-CN">
                <a:solidFill>
                  <a:srgbClr val="000000"/>
                </a:solidFill>
                <a:latin typeface="微软雅黑" panose="020B0503020204020204" charset="-122"/>
                <a:ea typeface="微软雅黑" panose="020B0503020204020204" charset="-122"/>
                <a:cs typeface="微软雅黑" panose="020B0503020204020204" charset="-122"/>
              </a:rPr>
              <a:t>OBAG</a:t>
            </a:r>
            <a:r>
              <a:rPr lang="zh-CN" altLang="en-US">
                <a:solidFill>
                  <a:srgbClr val="000000"/>
                </a:solidFill>
                <a:latin typeface="微软雅黑" panose="020B0503020204020204" charset="-122"/>
                <a:ea typeface="微软雅黑" panose="020B0503020204020204" charset="-122"/>
                <a:cs typeface="微软雅黑" panose="020B0503020204020204" charset="-122"/>
              </a:rPr>
              <a:t>管理大楼设计中，</a:t>
            </a:r>
            <a:r>
              <a:rPr lang="zh-CN" altLang="en-US">
                <a:solidFill>
                  <a:srgbClr val="000000"/>
                </a:solidFill>
                <a:latin typeface="微软雅黑" panose="020B0503020204020204" charset="-122"/>
                <a:ea typeface="微软雅黑" panose="020B0503020204020204" charset="-122"/>
                <a:cs typeface="微软雅黑" panose="020B0503020204020204" charset="-122"/>
              </a:rPr>
              <a:t>房间的空气交换通过立面自然通风，新鲜空气经过室内使用后加热进入竖井排出室外。这种措施高效且不消耗能源。但是应注意避免交叉污染并做好防火措施。</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50000"/>
              </a:spcBef>
            </a:pP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TextBox 9"/>
          <p:cNvSpPr txBox="1"/>
          <p:nvPr>
            <p:custDataLst>
              <p:tags r:id="rId10"/>
            </p:custDataLst>
          </p:nvPr>
        </p:nvSpPr>
        <p:spPr>
          <a:xfrm>
            <a:off x="214282" y="2071678"/>
            <a:ext cx="4643470" cy="2861310"/>
          </a:xfrm>
          <a:prstGeom prst="rect">
            <a:avLst/>
          </a:prstGeom>
          <a:noFill/>
        </p:spPr>
        <p:txBody>
          <a:bodyPr wrap="square" rtlCol="0">
            <a:spAutoFit/>
          </a:bodyPr>
          <a:lstStyle/>
          <a:p>
            <a:pPr lvl="0" fontAlgn="base">
              <a:spcBef>
                <a:spcPct val="0"/>
              </a:spcBef>
              <a:spcAft>
                <a:spcPct val="0"/>
              </a:spcAft>
            </a:pPr>
            <a:r>
              <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最常见的烟囱效应是火炉、锅炉运作时，产生的热空气随著烟囱向上升，在烟囱的顶部离开。因为烟囱中的热空气散溢而造成的气流</a:t>
            </a:r>
            <a:r>
              <a:rPr lang="zh-CN" altLang="zh-CN"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(Draft)</a:t>
            </a:r>
            <a:r>
              <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，将户外的空气抽入填补，令火炉的火更猛烈。 </a:t>
            </a:r>
            <a:endPar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lvl="0" eaLnBrk="0" fontAlgn="base" hangingPunct="0">
              <a:spcBef>
                <a:spcPct val="0"/>
              </a:spcBef>
              <a:spcAft>
                <a:spcPct val="0"/>
              </a:spcAft>
            </a:pPr>
            <a:endPar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lvl="0" eaLnBrk="0" fontAlgn="base" hangingPunct="0">
              <a:spcBef>
                <a:spcPct val="0"/>
              </a:spcBef>
              <a:spcAft>
                <a:spcPct val="0"/>
              </a:spcAft>
            </a:pPr>
            <a:r>
              <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烟囱效应亦可以是逆向的。当户内的温度较户外为低</a:t>
            </a:r>
            <a:r>
              <a:rPr lang="zh-CN" altLang="zh-CN"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例如夏天使用空调时</a:t>
            </a:r>
            <a:r>
              <a:rPr lang="zh-CN" altLang="zh-CN"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，气流可以在烟囱内向下流动，将户外空气从烟囱抽入室内。 </a:t>
            </a:r>
            <a:endPar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pic>
        <p:nvPicPr>
          <p:cNvPr id="13" name="Picture 4" descr="http://imgsrc.baidu.com/baike/abpic/item/3bb2248748f29d6bc75cc341.jpg">
            <a:hlinkClick r:id="rId11"/>
          </p:cNvPr>
          <p:cNvPicPr>
            <a:picLocks noChangeAspect="1" noChangeArrowheads="1"/>
          </p:cNvPicPr>
          <p:nvPr/>
        </p:nvPicPr>
        <p:blipFill>
          <a:blip r:embed="rId12"/>
          <a:stretch>
            <a:fillRect/>
          </a:stretch>
        </p:blipFill>
        <p:spPr bwMode="auto">
          <a:xfrm>
            <a:off x="1000100" y="4714884"/>
            <a:ext cx="1485900" cy="1905001"/>
          </a:xfrm>
          <a:prstGeom prst="rect">
            <a:avLst/>
          </a:prstGeom>
          <a:noFill/>
        </p:spPr>
      </p:pic>
      <p:pic>
        <p:nvPicPr>
          <p:cNvPr id="14" name="Picture 8" descr="20070501003725417"/>
          <p:cNvPicPr>
            <a:picLocks noChangeAspect="1" noChangeArrowheads="1"/>
          </p:cNvPicPr>
          <p:nvPr/>
        </p:nvPicPr>
        <p:blipFill>
          <a:blip r:embed="rId13"/>
          <a:stretch>
            <a:fillRect/>
          </a:stretch>
        </p:blipFill>
        <p:spPr bwMode="auto">
          <a:xfrm>
            <a:off x="6500794" y="1857364"/>
            <a:ext cx="2643206" cy="4495799"/>
          </a:xfrm>
          <a:prstGeom prst="rect">
            <a:avLst/>
          </a:prstGeom>
          <a:noFill/>
        </p:spPr>
      </p:pic>
      <p:cxnSp>
        <p:nvCxnSpPr>
          <p:cNvPr id="16" name="直接连接符 15"/>
          <p:cNvCxnSpPr/>
          <p:nvPr/>
        </p:nvCxnSpPr>
        <p:spPr>
          <a:xfrm rot="5400000">
            <a:off x="4537075" y="3964305"/>
            <a:ext cx="1786255" cy="190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矩形 16"/>
          <p:cNvSpPr/>
          <p:nvPr>
            <p:custDataLst>
              <p:tags r:id="rId14"/>
            </p:custDataLst>
          </p:nvPr>
        </p:nvSpPr>
        <p:spPr>
          <a:xfrm>
            <a:off x="5501005" y="3071495"/>
            <a:ext cx="1000125" cy="1786255"/>
          </a:xfrm>
          <a:prstGeom prst="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矩形 17"/>
          <p:cNvSpPr/>
          <p:nvPr>
            <p:custDataLst>
              <p:tags r:id="rId15"/>
            </p:custDataLst>
          </p:nvPr>
        </p:nvSpPr>
        <p:spPr>
          <a:xfrm>
            <a:off x="6644005" y="2928620"/>
            <a:ext cx="214630" cy="2286000"/>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cxnSp>
        <p:nvCxnSpPr>
          <p:cNvPr id="21" name="曲线连接符 20"/>
          <p:cNvCxnSpPr/>
          <p:nvPr/>
        </p:nvCxnSpPr>
        <p:spPr>
          <a:xfrm>
            <a:off x="4643755" y="3571875"/>
            <a:ext cx="571500" cy="285750"/>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曲线连接符 21"/>
          <p:cNvCxnSpPr/>
          <p:nvPr/>
        </p:nvCxnSpPr>
        <p:spPr>
          <a:xfrm>
            <a:off x="4714875" y="3357245"/>
            <a:ext cx="571500" cy="285750"/>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曲线连接符 22"/>
          <p:cNvCxnSpPr/>
          <p:nvPr/>
        </p:nvCxnSpPr>
        <p:spPr>
          <a:xfrm>
            <a:off x="4714875" y="3143250"/>
            <a:ext cx="571500" cy="285750"/>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曲线连接符 25"/>
          <p:cNvCxnSpPr/>
          <p:nvPr/>
        </p:nvCxnSpPr>
        <p:spPr>
          <a:xfrm>
            <a:off x="5929630" y="3643630"/>
            <a:ext cx="571500" cy="285750"/>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曲线连接符 26"/>
          <p:cNvCxnSpPr/>
          <p:nvPr/>
        </p:nvCxnSpPr>
        <p:spPr>
          <a:xfrm>
            <a:off x="6000750" y="3429000"/>
            <a:ext cx="571500" cy="285750"/>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曲线连接符 27"/>
          <p:cNvCxnSpPr/>
          <p:nvPr/>
        </p:nvCxnSpPr>
        <p:spPr>
          <a:xfrm>
            <a:off x="6000750" y="3214370"/>
            <a:ext cx="571500" cy="285750"/>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3" name="曲线连接符 32"/>
          <p:cNvCxnSpPr/>
          <p:nvPr/>
        </p:nvCxnSpPr>
        <p:spPr>
          <a:xfrm rot="5400000" flipH="1" flipV="1">
            <a:off x="6322060" y="2679065"/>
            <a:ext cx="714375" cy="71755"/>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曲线连接符 33"/>
          <p:cNvCxnSpPr/>
          <p:nvPr/>
        </p:nvCxnSpPr>
        <p:spPr>
          <a:xfrm rot="5400000" flipH="1" flipV="1">
            <a:off x="6464935" y="2679065"/>
            <a:ext cx="714375" cy="71755"/>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7" name="图片 6"/>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3" name="图片 2"/>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4" name="图片 3"/>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5" name="图片 4"/>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9" name="Rectangle 4"/>
          <p:cNvSpPr>
            <a:spLocks noGrp="1" noRot="1" noChangeArrowheads="1"/>
          </p:cNvSpPr>
          <p:nvPr>
            <p:ph type="title" idx="4294967295"/>
          </p:nvPr>
        </p:nvSpPr>
        <p:spPr>
          <a:xfrm>
            <a:off x="1643042" y="357166"/>
            <a:ext cx="5429288" cy="1143000"/>
          </a:xfr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buClrTx/>
              <a:buSzTx/>
              <a:buFontTx/>
            </a:pPr>
            <a:r>
              <a:rPr lang="en-US" altLang="zh-CN" sz="3400">
                <a:solidFill>
                  <a:schemeClr val="dk1">
                    <a:lumMod val="85000"/>
                    <a:lumOff val="15000"/>
                  </a:schemeClr>
                </a:solidFill>
                <a:latin typeface="汉仪旗黑-85S" charset="0"/>
                <a:cs typeface="汉仪旗黑-85S" charset="0"/>
                <a:sym typeface="+mn-ea"/>
              </a:rPr>
              <a:t>4. </a:t>
            </a:r>
            <a:r>
              <a:rPr lang="en-US" altLang="zh-CN" sz="3400">
                <a:solidFill>
                  <a:schemeClr val="dk1">
                    <a:lumMod val="85000"/>
                    <a:lumOff val="15000"/>
                  </a:schemeClr>
                </a:solidFill>
                <a:latin typeface="汉仪旗黑-85S" charset="0"/>
                <a:cs typeface="汉仪旗黑-85S" charset="0"/>
                <a:sym typeface="+mn-ea"/>
              </a:rPr>
              <a:t>应变界面的构造</a:t>
            </a:r>
            <a:endParaRPr lang="en-US" altLang="zh-CN" sz="3400">
              <a:solidFill>
                <a:schemeClr val="dk1">
                  <a:lumMod val="85000"/>
                  <a:lumOff val="15000"/>
                </a:schemeClr>
              </a:solidFill>
              <a:latin typeface="汉仪旗黑-85S" charset="0"/>
              <a:cs typeface="汉仪旗黑-85S" charset="0"/>
              <a:sym typeface="+mn-ea"/>
            </a:endParaRPr>
          </a:p>
        </p:txBody>
      </p:sp>
      <p:sp>
        <p:nvSpPr>
          <p:cNvPr id="10" name="Rectangle 3"/>
          <p:cNvSpPr txBox="1">
            <a:spLocks noRot="1" noChangeArrowheads="1"/>
          </p:cNvSpPr>
          <p:nvPr/>
        </p:nvSpPr>
        <p:spPr>
          <a:xfrm>
            <a:off x="611188" y="1125538"/>
            <a:ext cx="7993062" cy="27368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Char char="•"/>
              <a:defRPr/>
            </a:pPr>
            <a:endParaRPr kumimoji="0" lang="en-US" altLang="zh-CN"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90000"/>
              </a:lnSpc>
              <a:spcBef>
                <a:spcPct val="20000"/>
              </a:spcBef>
              <a:spcAft>
                <a:spcPct val="0"/>
              </a:spcAft>
              <a:buClrTx/>
              <a:buSzTx/>
              <a:buFont typeface="Arial" panose="020B0604020202020204" pitchFamily="34" charset="0"/>
              <a:buChar char="•"/>
              <a:defRPr/>
            </a:pPr>
            <a:r>
              <a:rPr kumimoji="0" lang="en-US" altLang="zh-CN" sz="18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有学者评价赫尔佐格的建筑作品“发挥主要作用的不是结构，而是动态而变化的表皮，它与特定场所发生联系，对变换的环境做出回应。”我们认为，在赫尔佐格的作品中，不仅仅是表皮发挥了构造良好的室内舒适环境，而是</a:t>
            </a:r>
            <a:r>
              <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由内向外的各个界面共同构建了一个与自然相协调的生态环境。建筑界面阻断光线和热量的交流、隔绝声音、存在的目的是分隔不同的空间质地，遮蔽雨水等，同时，界面还作为不同空间质地的中介物，有将若干空间质地在不同空间之间转移传递的作用，如采光、通风、采声等。</a:t>
            </a:r>
            <a:endPar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11" name="Picture 7" descr="未命名"/>
          <p:cNvPicPr>
            <a:picLocks noChangeAspect="1" noChangeArrowheads="1"/>
          </p:cNvPicPr>
          <p:nvPr/>
        </p:nvPicPr>
        <p:blipFill>
          <a:blip r:embed="rId10"/>
          <a:stretch>
            <a:fillRect/>
          </a:stretch>
        </p:blipFill>
        <p:spPr bwMode="auto">
          <a:xfrm>
            <a:off x="2071670" y="3929066"/>
            <a:ext cx="4924425" cy="2228850"/>
          </a:xfrm>
          <a:prstGeom prst="rect">
            <a:avLst/>
          </a:prstGeom>
          <a:noFill/>
        </p:spPr>
      </p:pic>
      <p:sp>
        <p:nvSpPr>
          <p:cNvPr id="12" name="Text Box 8"/>
          <p:cNvSpPr txBox="1">
            <a:spLocks noChangeArrowheads="1"/>
          </p:cNvSpPr>
          <p:nvPr/>
        </p:nvSpPr>
        <p:spPr bwMode="auto">
          <a:xfrm>
            <a:off x="3500430" y="6143644"/>
            <a:ext cx="2808288" cy="306705"/>
          </a:xfrm>
          <a:prstGeom prst="rect">
            <a:avLst/>
          </a:prstGeom>
          <a:noFill/>
          <a:ln w="9525">
            <a:noFill/>
            <a:miter lim="800000"/>
          </a:ln>
          <a:effectLst/>
        </p:spPr>
        <p:txBody>
          <a:bodyPr>
            <a:spAutoFit/>
          </a:bodyPr>
          <a:lstStyle/>
          <a:p>
            <a:pPr>
              <a:spcBef>
                <a:spcPct val="50000"/>
              </a:spcBef>
            </a:pPr>
            <a:r>
              <a:rPr lang="en-US" altLang="zh-CN" sz="1400" u="sng">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400" u="sng">
                <a:solidFill>
                  <a:srgbClr val="000000"/>
                </a:solidFill>
                <a:latin typeface="微软雅黑" panose="020B0503020204020204" charset="-122"/>
                <a:ea typeface="微软雅黑" panose="020B0503020204020204" charset="-122"/>
                <a:cs typeface="微软雅黑" panose="020B0503020204020204" charset="-122"/>
              </a:rPr>
              <a:t>建筑界面的效应</a:t>
            </a:r>
            <a:endParaRPr lang="zh-CN" altLang="en-US" sz="1400" u="sng">
              <a:solidFill>
                <a:srgbClr val="000000"/>
              </a:solidFill>
              <a:latin typeface="微软雅黑" panose="020B0503020204020204" charset="-122"/>
              <a:ea typeface="微软雅黑" panose="020B0503020204020204" charset="-122"/>
              <a:cs typeface="微软雅黑" panose="020B0503020204020204" charset="-122"/>
            </a:endParaRPr>
          </a:p>
        </p:txBody>
      </p:sp>
    </p:spTree>
    <p:controls>
      <mc:AlternateContent xmlns:mc="http://schemas.openxmlformats.org/markup-compatibility/2006">
        <mc:Choice xmlns:v="urn:schemas-microsoft-com:vml" Requires="v">
          <p:control spid="1027" name="DefaultOcx" r:id="rId11" imgW="914400" imgH="228600"/>
        </mc:Choice>
        <mc:Fallback>
          <p:control name="DefaultOcx" r:id="rId11" imgW="914400" imgH="228600">
            <p:pic>
              <p:nvPicPr>
                <p:cNvPr id="0" name="DefaultOcx"/>
                <p:cNvPicPr>
                  <a:picLocks noChangeArrowheads="1" noChangeShapeType="1"/>
                </p:cNvPicPr>
                <p:nvPr/>
              </p:nvPicPr>
              <p:blipFill>
                <a:blip r:embed="rId12"/>
                <a:stretch>
                  <a:fillRect/>
                </a:stretch>
              </p:blipFill>
              <p:spPr>
                <a:xfrm>
                  <a:off x="0" y="0"/>
                  <a:ext cx="914400" cy="228600"/>
                </a:xfrm>
                <a:prstGeom prst="rect">
                  <a:avLst/>
                </a:prstGeom>
                <a:noFill/>
                <a:ln w="9525">
                  <a:noFill/>
                </a:ln>
              </p:spPr>
            </p:pic>
          </p:control>
        </mc:Fallback>
      </mc:AlternateContent>
    </p:controls>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par>
                                <p:cTn id="8" presetID="3" presetClass="entr" presetSubtype="5" fill="hold" grpId="0" nodeType="withEffect">
                                  <p:childTnLst>
                                    <p:set>
                                      <p:cBhvr>
                                        <p:cTn id="9" dur="1" fill="hold">
                                          <p:stCondLst>
                                            <p:cond delay="0"/>
                                          </p:stCondLst>
                                        </p:cTn>
                                        <p:tgtEl>
                                          <p:spTgt spid="12"/>
                                        </p:tgtEl>
                                        <p:attrNameLst>
                                          <p:attrName>style.visibility</p:attrName>
                                        </p:attrNameLst>
                                      </p:cBhvr>
                                      <p:to>
                                        <p:strVal val="visible"/>
                                      </p:to>
                                    </p:set>
                                    <p:animEffect transition="in" filter="blinds(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10" name="图片 9"/>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11" name="图片 10"/>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12" name="图片 11"/>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3" name="图片 12"/>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4" name="图片 13"/>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Rectangle 2"/>
          <p:cNvSpPr>
            <a:spLocks noGrp="1" noRot="1" noChangeArrowheads="1"/>
          </p:cNvSpPr>
          <p:nvPr>
            <p:ph type="title" idx="4294967295"/>
          </p:nvPr>
        </p:nvSpPr>
        <p:spPr>
          <a:xfrm>
            <a:off x="285720" y="0"/>
            <a:ext cx="3443275" cy="1143000"/>
          </a:xfr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buClrTx/>
              <a:buSzTx/>
              <a:buFontTx/>
            </a:pPr>
            <a:r>
              <a:rPr lang="zh-CN" altLang="en-US" sz="2800">
                <a:solidFill>
                  <a:schemeClr val="dk1">
                    <a:lumMod val="85000"/>
                    <a:lumOff val="15000"/>
                  </a:schemeClr>
                </a:solidFill>
                <a:latin typeface="汉仪旗黑-85S" charset="0"/>
                <a:cs typeface="汉仪旗黑-85S" charset="0"/>
                <a:sym typeface="+mn-ea"/>
              </a:rPr>
              <a:t>（</a:t>
            </a:r>
            <a:r>
              <a:rPr lang="zh-CN" altLang="en-US" sz="2800">
                <a:solidFill>
                  <a:schemeClr val="dk1">
                    <a:lumMod val="85000"/>
                    <a:lumOff val="15000"/>
                  </a:schemeClr>
                </a:solidFill>
                <a:latin typeface="汉仪旗黑-85S" charset="0"/>
                <a:cs typeface="汉仪旗黑-85S" charset="0"/>
                <a:sym typeface="+mn-ea"/>
              </a:rPr>
              <a:t>1</a:t>
            </a:r>
            <a:r>
              <a:rPr lang="zh-CN" altLang="en-US" sz="2800">
                <a:solidFill>
                  <a:schemeClr val="dk1">
                    <a:lumMod val="85000"/>
                    <a:lumOff val="15000"/>
                  </a:schemeClr>
                </a:solidFill>
                <a:latin typeface="汉仪旗黑-85S" charset="0"/>
                <a:cs typeface="汉仪旗黑-85S" charset="0"/>
                <a:sym typeface="+mn-ea"/>
              </a:rPr>
              <a:t>）建筑的外界面  </a:t>
            </a:r>
            <a:endParaRPr lang="zh-CN" altLang="en-US" sz="2800">
              <a:solidFill>
                <a:schemeClr val="dk1">
                  <a:lumMod val="85000"/>
                  <a:lumOff val="15000"/>
                </a:schemeClr>
              </a:solidFill>
              <a:latin typeface="汉仪旗黑-85S" charset="0"/>
              <a:cs typeface="汉仪旗黑-85S" charset="0"/>
              <a:sym typeface="+mn-ea"/>
            </a:endParaRPr>
          </a:p>
        </p:txBody>
      </p:sp>
      <p:sp>
        <p:nvSpPr>
          <p:cNvPr id="5" name="矩形 4"/>
          <p:cNvSpPr/>
          <p:nvPr/>
        </p:nvSpPr>
        <p:spPr>
          <a:xfrm>
            <a:off x="285720" y="1142984"/>
            <a:ext cx="3571900" cy="922020"/>
          </a:xfrm>
          <a:prstGeom prst="rect">
            <a:avLst/>
          </a:prstGeom>
        </p:spPr>
        <p:txBody>
          <a:bodyPr wrap="square">
            <a:spAutoFit/>
          </a:bodyPr>
          <a:lstStyle/>
          <a:p>
            <a:r>
              <a:rPr lang="zh-CN" altLang="en-US" smtClean="0">
                <a:solidFill>
                  <a:srgbClr val="000000"/>
                </a:solidFill>
                <a:latin typeface="微软雅黑" panose="020B0503020204020204" charset="-122"/>
                <a:ea typeface="微软雅黑" panose="020B0503020204020204" charset="-122"/>
                <a:cs typeface="微软雅黑" panose="020B0503020204020204" charset="-122"/>
              </a:rPr>
              <a:t>在他的作品中，建筑外界面表现为一种选择透过的</a:t>
            </a:r>
            <a:r>
              <a:rPr lang="zh-CN" altLang="en-US" b="1" smtClean="0">
                <a:solidFill>
                  <a:srgbClr val="000000"/>
                </a:solidFill>
                <a:latin typeface="微软雅黑" panose="020B0503020204020204" charset="-122"/>
                <a:ea typeface="微软雅黑" panose="020B0503020204020204" charset="-122"/>
                <a:cs typeface="微软雅黑" panose="020B0503020204020204" charset="-122"/>
              </a:rPr>
              <a:t>“膜效应”</a:t>
            </a:r>
            <a:r>
              <a:rPr lang="zh-CN" altLang="en-US" smtClean="0">
                <a:solidFill>
                  <a:srgbClr val="000000"/>
                </a:solidFill>
                <a:latin typeface="微软雅黑" panose="020B0503020204020204" charset="-122"/>
                <a:ea typeface="微软雅黑" panose="020B0503020204020204" charset="-122"/>
                <a:cs typeface="微软雅黑" panose="020B0503020204020204" charset="-122"/>
              </a:rPr>
              <a:t>特征。</a:t>
            </a:r>
            <a:endParaRPr lang="zh-CN" altLang="en-US"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 name="Rectangle 5"/>
          <p:cNvSpPr>
            <a:spLocks noChangeArrowheads="1"/>
          </p:cNvSpPr>
          <p:nvPr/>
        </p:nvSpPr>
        <p:spPr bwMode="auto">
          <a:xfrm>
            <a:off x="142844" y="2428868"/>
            <a:ext cx="3817937" cy="2523490"/>
          </a:xfrm>
          <a:prstGeom prst="rect">
            <a:avLst/>
          </a:prstGeom>
          <a:noFill/>
          <a:ln w="9525">
            <a:noFill/>
            <a:miter lim="800000"/>
          </a:ln>
          <a:effectLst/>
        </p:spPr>
        <p:txBody>
          <a:bodyPr>
            <a:spAutoFit/>
          </a:bodyPr>
          <a:lstStyle/>
          <a:p>
            <a:pPr>
              <a:lnSpc>
                <a:spcPct val="80000"/>
              </a:lnSpc>
              <a:spcBef>
                <a:spcPct val="20000"/>
              </a:spcBef>
              <a:buClr>
                <a:schemeClr val="hlink"/>
              </a:buClr>
              <a:buSzPct val="75000"/>
              <a:buFont typeface="Wingdings" panose="05000000000000000000" pitchFamily="2" charset="2"/>
              <a:buChar char="v"/>
            </a:pPr>
            <a:r>
              <a:rPr lang="en-US" altLang="zh-CN">
                <a:solidFill>
                  <a:srgbClr val="000000"/>
                </a:solidFill>
                <a:latin typeface="微软雅黑" panose="020B0503020204020204" charset="-122"/>
                <a:ea typeface="微软雅黑" panose="020B0503020204020204" charset="-122"/>
                <a:cs typeface="微软雅黑" panose="020B0503020204020204" charset="-122"/>
              </a:rPr>
              <a:t>          </a:t>
            </a:r>
            <a:r>
              <a:rPr lang="zh-CN" altLang="en-US">
                <a:solidFill>
                  <a:srgbClr val="000000"/>
                </a:solidFill>
                <a:latin typeface="微软雅黑" panose="020B0503020204020204" charset="-122"/>
                <a:ea typeface="微软雅黑" panose="020B0503020204020204" charset="-122"/>
                <a:cs typeface="微软雅黑" panose="020B0503020204020204" charset="-122"/>
              </a:rPr>
              <a:t>一种是根据北极熊皮肤</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的特征而发明的</a:t>
            </a:r>
            <a:r>
              <a:rPr lang="en-US" altLang="zh-CN" b="1">
                <a:solidFill>
                  <a:srgbClr val="000000"/>
                </a:solidFill>
                <a:latin typeface="微软雅黑" panose="020B0503020204020204" charset="-122"/>
                <a:ea typeface="微软雅黑" panose="020B0503020204020204" charset="-122"/>
                <a:cs typeface="微软雅黑" panose="020B0503020204020204" charset="-122"/>
              </a:rPr>
              <a:t>TWD</a:t>
            </a:r>
            <a:r>
              <a:rPr lang="zh-CN" altLang="en-US" b="1">
                <a:solidFill>
                  <a:srgbClr val="000000"/>
                </a:solidFill>
                <a:latin typeface="微软雅黑" panose="020B0503020204020204" charset="-122"/>
                <a:ea typeface="微软雅黑" panose="020B0503020204020204" charset="-122"/>
                <a:cs typeface="微软雅黑" panose="020B0503020204020204" charset="-122"/>
              </a:rPr>
              <a:t>外墙板</a:t>
            </a:r>
            <a:endParaRPr lang="zh-CN" altLang="en-US" b="1">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buClr>
                <a:schemeClr val="hlink"/>
              </a:buClr>
              <a:buSzPct val="75000"/>
              <a:buFont typeface="Wingdings" panose="05000000000000000000" pitchFamily="2" charset="2"/>
              <a:buNone/>
            </a:pPr>
            <a:r>
              <a:rPr lang="zh-CN" altLang="en-US" b="1">
                <a:solidFill>
                  <a:srgbClr val="000000"/>
                </a:solidFill>
                <a:latin typeface="微软雅黑" panose="020B0503020204020204" charset="-122"/>
                <a:ea typeface="微软雅黑" panose="020B0503020204020204" charset="-122"/>
                <a:cs typeface="微软雅黑" panose="020B0503020204020204" charset="-122"/>
              </a:rPr>
              <a:t>     材</a:t>
            </a:r>
            <a:r>
              <a:rPr lang="zh-CN" altLang="en-US">
                <a:solidFill>
                  <a:srgbClr val="000000"/>
                </a:solidFill>
                <a:latin typeface="微软雅黑" panose="020B0503020204020204" charset="-122"/>
                <a:ea typeface="微软雅黑" panose="020B0503020204020204" charset="-122"/>
                <a:cs typeface="微软雅黑" panose="020B0503020204020204" charset="-122"/>
              </a:rPr>
              <a:t>。这是一种半透明的黑色</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板材上有透光保温材料的构</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件，其特征是大量吸收太阳</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辐射热并存储后缓慢释放到</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室内空间。在双户住宅和青</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年教育中心客房等项目具有</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使用。</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7" name="Picture 9" descr="2006071815055543_8"/>
          <p:cNvPicPr>
            <a:picLocks noChangeAspect="1" noChangeArrowheads="1"/>
          </p:cNvPicPr>
          <p:nvPr/>
        </p:nvPicPr>
        <p:blipFill>
          <a:blip r:embed="rId10"/>
          <a:stretch>
            <a:fillRect/>
          </a:stretch>
        </p:blipFill>
        <p:spPr bwMode="auto">
          <a:xfrm>
            <a:off x="4286248" y="1071546"/>
            <a:ext cx="4286280" cy="3451452"/>
          </a:xfrm>
          <a:prstGeom prst="rect">
            <a:avLst/>
          </a:prstGeom>
          <a:noFill/>
        </p:spPr>
      </p:pic>
      <p:pic>
        <p:nvPicPr>
          <p:cNvPr id="8" name="Picture 8" descr="twd"/>
          <p:cNvPicPr>
            <a:picLocks noChangeAspect="1" noChangeArrowheads="1"/>
          </p:cNvPicPr>
          <p:nvPr/>
        </p:nvPicPr>
        <p:blipFill>
          <a:blip r:embed="rId11"/>
          <a:stretch>
            <a:fillRect/>
          </a:stretch>
        </p:blipFill>
        <p:spPr bwMode="auto">
          <a:xfrm>
            <a:off x="4929190" y="5000636"/>
            <a:ext cx="2863850" cy="1589087"/>
          </a:xfrm>
          <a:prstGeom prst="rect">
            <a:avLst/>
          </a:prstGeom>
          <a:noFill/>
        </p:spPr>
      </p:pic>
      <p:sp>
        <p:nvSpPr>
          <p:cNvPr id="9" name="Text Box 10"/>
          <p:cNvSpPr txBox="1">
            <a:spLocks noChangeArrowheads="1"/>
          </p:cNvSpPr>
          <p:nvPr/>
        </p:nvSpPr>
        <p:spPr bwMode="auto">
          <a:xfrm>
            <a:off x="785786" y="5929330"/>
            <a:ext cx="3143272" cy="368300"/>
          </a:xfrm>
          <a:prstGeom prst="rect">
            <a:avLst/>
          </a:prstGeom>
          <a:noFill/>
          <a:ln w="9525">
            <a:noFill/>
            <a:miter lim="800000"/>
          </a:ln>
          <a:effectLst/>
        </p:spPr>
        <p:txBody>
          <a:bodyPr wrap="square">
            <a:spAutoFit/>
          </a:bodyPr>
          <a:lstStyle/>
          <a:p>
            <a:pPr>
              <a:spcBef>
                <a:spcPct val="50000"/>
              </a:spcBef>
            </a:pPr>
            <a:r>
              <a:rPr lang="zh-CN" altLang="en-US" sz="1400" u="sng">
                <a:solidFill>
                  <a:srgbClr val="000000"/>
                </a:solidFill>
                <a:latin typeface="微软雅黑" panose="020B0503020204020204" charset="-122"/>
                <a:ea typeface="微软雅黑" panose="020B0503020204020204" charset="-122"/>
                <a:cs typeface="微软雅黑" panose="020B0503020204020204" charset="-122"/>
              </a:rPr>
              <a:t>双户住宅（应用</a:t>
            </a:r>
            <a:r>
              <a:rPr lang="en-US" altLang="zh-CN" sz="1400" u="sng">
                <a:solidFill>
                  <a:srgbClr val="000000"/>
                </a:solidFill>
                <a:latin typeface="微软雅黑" panose="020B0503020204020204" charset="-122"/>
                <a:ea typeface="微软雅黑" panose="020B0503020204020204" charset="-122"/>
                <a:cs typeface="微软雅黑" panose="020B0503020204020204" charset="-122"/>
              </a:rPr>
              <a:t>TWD</a:t>
            </a:r>
            <a:r>
              <a:rPr lang="zh-CN" altLang="en-US" sz="1400" u="sng">
                <a:solidFill>
                  <a:srgbClr val="000000"/>
                </a:solidFill>
                <a:latin typeface="微软雅黑" panose="020B0503020204020204" charset="-122"/>
                <a:ea typeface="微软雅黑" panose="020B0503020204020204" charset="-122"/>
                <a:cs typeface="微软雅黑" panose="020B0503020204020204" charset="-122"/>
              </a:rPr>
              <a:t>外墙板材）</a:t>
            </a:r>
            <a:r>
              <a:rPr lang="zh-CN" altLang="en-US" u="sng">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u="sng">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7"/>
                                        </p:tgtEl>
                                        <p:attrNameLst>
                                          <p:attrName>ppt_y</p:attrName>
                                        </p:attrNameLst>
                                      </p:cBhvr>
                                      <p:tavLst>
                                        <p:tav tm="0" fmla="#ppt_y+(sin(-2*pi*(1-$))*-#ppt_x+cos(-2*pi*(1-$))*(1-#ppt_y))*(1-$)">
                                          <p:val>
                                            <p:fltVal val="0"/>
                                          </p:val>
                                        </p:tav>
                                        <p:tav tm="100000">
                                          <p:val>
                                            <p:fltVal val="1"/>
                                          </p:val>
                                        </p:tav>
                                      </p:tavLst>
                                    </p:anim>
                                  </p:childTnLst>
                                </p:cTn>
                              </p:par>
                              <p:par>
                                <p:cTn id="49" presetID="2" presetClass="entr" presetSubtype="4" fill="hold" nodeType="withEffec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7" name="图片 6"/>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0" name="图片 9"/>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Rectangle 9"/>
          <p:cNvSpPr>
            <a:spLocks noChangeArrowheads="1"/>
          </p:cNvSpPr>
          <p:nvPr/>
        </p:nvSpPr>
        <p:spPr bwMode="auto">
          <a:xfrm>
            <a:off x="0" y="785794"/>
            <a:ext cx="5688012" cy="5018405"/>
          </a:xfrm>
          <a:prstGeom prst="rect">
            <a:avLst/>
          </a:prstGeom>
          <a:noFill/>
          <a:ln w="9525">
            <a:noFill/>
            <a:miter lim="800000"/>
          </a:ln>
          <a:effectLst/>
        </p:spPr>
        <p:txBody>
          <a:bodyPr>
            <a:spAutoFit/>
          </a:bodyPr>
          <a:lstStyle/>
          <a:p>
            <a:pPr>
              <a:spcBef>
                <a:spcPct val="20000"/>
              </a:spcBef>
              <a:buClr>
                <a:schemeClr val="hlink"/>
              </a:buClr>
              <a:buSzPct val="75000"/>
              <a:buFont typeface="Wingdings" panose="05000000000000000000" pitchFamily="2" charset="2"/>
              <a:buChar char="v"/>
            </a:pPr>
            <a:r>
              <a:rPr lang="en-US" altLang="zh-CN">
                <a:solidFill>
                  <a:srgbClr val="000000"/>
                </a:solidFill>
                <a:latin typeface="微软雅黑" panose="020B0503020204020204" charset="-122"/>
                <a:ea typeface="微软雅黑" panose="020B0503020204020204" charset="-122"/>
                <a:cs typeface="微软雅黑" panose="020B0503020204020204" charset="-122"/>
              </a:rPr>
              <a:t>        </a:t>
            </a:r>
            <a:r>
              <a:rPr lang="zh-CN" altLang="en-US">
                <a:solidFill>
                  <a:srgbClr val="000000"/>
                </a:solidFill>
                <a:latin typeface="微软雅黑" panose="020B0503020204020204" charset="-122"/>
                <a:ea typeface="微软雅黑" panose="020B0503020204020204" charset="-122"/>
                <a:cs typeface="微软雅黑" panose="020B0503020204020204" charset="-122"/>
              </a:rPr>
              <a:t>另一种是</a:t>
            </a:r>
            <a:r>
              <a:rPr lang="zh-CN" altLang="en-US" b="1">
                <a:solidFill>
                  <a:srgbClr val="000000"/>
                </a:solidFill>
                <a:latin typeface="微软雅黑" panose="020B0503020204020204" charset="-122"/>
                <a:ea typeface="微软雅黑" panose="020B0503020204020204" charset="-122"/>
                <a:cs typeface="微软雅黑" panose="020B0503020204020204" charset="-122"/>
              </a:rPr>
              <a:t>“双层立面”</a:t>
            </a:r>
            <a:r>
              <a:rPr lang="zh-CN" altLang="en-US">
                <a:solidFill>
                  <a:srgbClr val="000000"/>
                </a:solidFill>
                <a:latin typeface="微软雅黑" panose="020B0503020204020204" charset="-122"/>
                <a:ea typeface="微软雅黑" panose="020B0503020204020204" charset="-122"/>
                <a:cs typeface="微软雅黑" panose="020B0503020204020204" charset="-122"/>
              </a:rPr>
              <a:t>构造（</a:t>
            </a:r>
            <a:r>
              <a:rPr lang="en-US" altLang="zh-CN">
                <a:solidFill>
                  <a:srgbClr val="000000"/>
                </a:solidFill>
                <a:latin typeface="微软雅黑" panose="020B0503020204020204" charset="-122"/>
                <a:ea typeface="微软雅黑" panose="020B0503020204020204" charset="-122"/>
                <a:cs typeface="微软雅黑" panose="020B0503020204020204" charset="-122"/>
              </a:rPr>
              <a:t>Double Skin</a:t>
            </a:r>
            <a:r>
              <a:rPr lang="zh-CN" altLang="en-US">
                <a:solidFill>
                  <a:srgbClr val="000000"/>
                </a:solidFill>
                <a:latin typeface="微软雅黑" panose="020B0503020204020204" charset="-122"/>
                <a:ea typeface="微软雅黑" panose="020B0503020204020204" charset="-122"/>
                <a:cs typeface="微软雅黑" panose="020B0503020204020204" charset="-122"/>
              </a:rPr>
              <a:t>）</a:t>
            </a:r>
            <a:r>
              <a:rPr lang="en-US" altLang="zh-CN">
                <a:solidFill>
                  <a:srgbClr val="000000"/>
                </a:solidFill>
                <a:latin typeface="微软雅黑" panose="020B0503020204020204" charset="-122"/>
                <a:ea typeface="微软雅黑" panose="020B0503020204020204" charset="-122"/>
                <a:cs typeface="微软雅黑" panose="020B0503020204020204" charset="-122"/>
              </a:rPr>
              <a:t>,</a:t>
            </a:r>
            <a:endParaRPr lang="en-US" altLang="zh-CN">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en-US" altLang="zh-CN">
                <a:solidFill>
                  <a:srgbClr val="000000"/>
                </a:solidFill>
                <a:latin typeface="微软雅黑" panose="020B0503020204020204" charset="-122"/>
                <a:ea typeface="微软雅黑" panose="020B0503020204020204" charset="-122"/>
                <a:cs typeface="微软雅黑" panose="020B0503020204020204" charset="-122"/>
              </a:rPr>
              <a:t>    </a:t>
            </a:r>
            <a:r>
              <a:rPr lang="zh-CN" altLang="en-US">
                <a:solidFill>
                  <a:srgbClr val="000000"/>
                </a:solidFill>
                <a:latin typeface="微软雅黑" panose="020B0503020204020204" charset="-122"/>
                <a:ea typeface="微软雅黑" panose="020B0503020204020204" charset="-122"/>
                <a:cs typeface="微软雅黑" panose="020B0503020204020204" charset="-122"/>
              </a:rPr>
              <a:t>即两层立面，中间形成空腔的形式。这种界面形</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式具有保温、隔热、通风、隔声、遮阳等综合的</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生态效应。双层立面中间空腔作为环绕主要空间</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的走廊，外层界面内侧的遮阳百叶避免过多太阳</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辐射，上下贯通的连续外层界面的腔体内，由于</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“烟囱效应” 形成良好的自然通风系统，中间空气</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间层能有效保持主要空间热稳定而大量节省能源。</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在夏天，双层立面顶部的带形天窗可以开启，使</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空气可以从屋顶上方排出；在冬季，废空气被抽</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至双层立面之间，再由地面管道引导至热回收设</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备中。自然通风系统保证了空气循环，减少了机</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械通风的运行。另外，由屋顶太阳能光电池供电</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的风扇强化了通风作用。可见，“双层立面”可用</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a:spcBef>
                <a:spcPct val="20000"/>
              </a:spcBef>
              <a:buClr>
                <a:schemeClr val="hlink"/>
              </a:buClr>
              <a:buSzPct val="75000"/>
              <a:buFont typeface="Wingdings" panose="05000000000000000000" pitchFamily="2" charset="2"/>
              <a:buNone/>
            </a:pPr>
            <a:r>
              <a:rPr lang="zh-CN" altLang="en-US">
                <a:solidFill>
                  <a:srgbClr val="000000"/>
                </a:solidFill>
                <a:latin typeface="微软雅黑" panose="020B0503020204020204" charset="-122"/>
                <a:ea typeface="微软雅黑" panose="020B0503020204020204" charset="-122"/>
                <a:cs typeface="微软雅黑" panose="020B0503020204020204" charset="-122"/>
              </a:rPr>
              <a:t>    于不同规模的建筑中，都能发挥良好的生态效应。</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5" name="Picture 4" descr="2006071814271954_3"/>
          <p:cNvPicPr>
            <a:picLocks noChangeAspect="1" noChangeArrowheads="1"/>
          </p:cNvPicPr>
          <p:nvPr/>
        </p:nvPicPr>
        <p:blipFill>
          <a:blip r:embed="rId10"/>
          <a:stretch>
            <a:fillRect/>
          </a:stretch>
        </p:blipFill>
        <p:spPr bwMode="auto">
          <a:xfrm>
            <a:off x="5715008" y="214290"/>
            <a:ext cx="2970212" cy="5400675"/>
          </a:xfrm>
          <a:prstGeom prst="rect">
            <a:avLst/>
          </a:prstGeom>
          <a:noFill/>
        </p:spPr>
      </p:pic>
      <p:sp>
        <p:nvSpPr>
          <p:cNvPr id="6" name="Text Box 7"/>
          <p:cNvSpPr txBox="1">
            <a:spLocks noChangeArrowheads="1"/>
          </p:cNvSpPr>
          <p:nvPr/>
        </p:nvSpPr>
        <p:spPr bwMode="auto">
          <a:xfrm>
            <a:off x="5143504" y="6000768"/>
            <a:ext cx="3457575" cy="306705"/>
          </a:xfrm>
          <a:prstGeom prst="rect">
            <a:avLst/>
          </a:prstGeom>
          <a:noFill/>
          <a:ln w="9525">
            <a:noFill/>
            <a:miter lim="800000"/>
          </a:ln>
          <a:effectLst/>
        </p:spPr>
        <p:txBody>
          <a:bodyPr>
            <a:spAutoFit/>
          </a:bodyPr>
          <a:lstStyle/>
          <a:p>
            <a:pPr>
              <a:spcBef>
                <a:spcPct val="50000"/>
              </a:spcBef>
            </a:pPr>
            <a:r>
              <a:rPr lang="zh-CN" altLang="en-US" sz="1400" u="sng">
                <a:solidFill>
                  <a:schemeClr val="dk1">
                    <a:lumMod val="85000"/>
                    <a:lumOff val="15000"/>
                  </a:schemeClr>
                </a:solidFill>
                <a:latin typeface="微软雅黑" panose="020B0503020204020204" charset="-122"/>
                <a:ea typeface="微软雅黑" panose="020B0503020204020204" charset="-122"/>
              </a:rPr>
              <a:t>德国贸易博览会有限公司大楼（双层立面）</a:t>
            </a:r>
            <a:endParaRPr lang="zh-CN" altLang="en-US" sz="1400" u="sng">
              <a:solidFill>
                <a:schemeClr val="dk1">
                  <a:lumMod val="85000"/>
                  <a:lumOff val="15000"/>
                </a:schemeClr>
              </a:solidFill>
              <a:latin typeface="微软雅黑" panose="020B0503020204020204" charset="-122"/>
              <a:ea typeface="微软雅黑" panose="020B0503020204020204"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nodeType="withEffec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par>
                                <p:cTn id="23" presetID="3" presetClass="entr" presetSubtype="10" fill="hold" nodeType="withEffec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horizontal)">
                                      <p:cBhvr>
                                        <p:cTn id="25" dur="500"/>
                                        <p:tgtEl>
                                          <p:spTgt spid="4">
                                            <p:txEl>
                                              <p:pRg st="6" end="6"/>
                                            </p:txEl>
                                          </p:spTgt>
                                        </p:tgtEl>
                                      </p:cBhvr>
                                    </p:animEffect>
                                  </p:childTnLst>
                                </p:cTn>
                              </p:par>
                              <p:par>
                                <p:cTn id="26" presetID="3" presetClass="entr" presetSubtype="10" fill="hold" nodeType="withEffec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linds(horizontal)">
                                      <p:cBhvr>
                                        <p:cTn id="28" dur="500"/>
                                        <p:tgtEl>
                                          <p:spTgt spid="4">
                                            <p:txEl>
                                              <p:pRg st="7" end="7"/>
                                            </p:txEl>
                                          </p:spTgt>
                                        </p:tgtEl>
                                      </p:cBhvr>
                                    </p:animEffect>
                                  </p:childTnLst>
                                </p:cTn>
                              </p:par>
                              <p:par>
                                <p:cTn id="29" presetID="3" presetClass="entr" presetSubtype="10" fill="hold" nodeType="withEffec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linds(horizontal)">
                                      <p:cBhvr>
                                        <p:cTn id="31" dur="500"/>
                                        <p:tgtEl>
                                          <p:spTgt spid="4">
                                            <p:txEl>
                                              <p:pRg st="8" end="8"/>
                                            </p:txEl>
                                          </p:spTgt>
                                        </p:tgtEl>
                                      </p:cBhvr>
                                    </p:animEffect>
                                  </p:childTnLst>
                                </p:cTn>
                              </p:par>
                              <p:par>
                                <p:cTn id="32" presetID="3" presetClass="entr" presetSubtype="10" fill="hold" nodeType="withEffec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linds(horizontal)">
                                      <p:cBhvr>
                                        <p:cTn id="34" dur="500"/>
                                        <p:tgtEl>
                                          <p:spTgt spid="4">
                                            <p:txEl>
                                              <p:pRg st="9" end="9"/>
                                            </p:txEl>
                                          </p:spTgt>
                                        </p:tgtEl>
                                      </p:cBhvr>
                                    </p:animEffect>
                                  </p:childTnLst>
                                </p:cTn>
                              </p:par>
                              <p:par>
                                <p:cTn id="35" presetID="3" presetClass="entr" presetSubtype="10" fill="hold" nodeType="withEffec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blinds(horizontal)">
                                      <p:cBhvr>
                                        <p:cTn id="37" dur="500"/>
                                        <p:tgtEl>
                                          <p:spTgt spid="4">
                                            <p:txEl>
                                              <p:pRg st="10" end="10"/>
                                            </p:txEl>
                                          </p:spTgt>
                                        </p:tgtEl>
                                      </p:cBhvr>
                                    </p:animEffect>
                                  </p:childTnLst>
                                </p:cTn>
                              </p:par>
                              <p:par>
                                <p:cTn id="38" presetID="3" presetClass="entr" presetSubtype="10" fill="hold" nodeType="withEffec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blinds(horizontal)">
                                      <p:cBhvr>
                                        <p:cTn id="40" dur="500"/>
                                        <p:tgtEl>
                                          <p:spTgt spid="4">
                                            <p:txEl>
                                              <p:pRg st="11" end="11"/>
                                            </p:txEl>
                                          </p:spTgt>
                                        </p:tgtEl>
                                      </p:cBhvr>
                                    </p:animEffect>
                                  </p:childTnLst>
                                </p:cTn>
                              </p:par>
                              <p:par>
                                <p:cTn id="41" presetID="3" presetClass="entr" presetSubtype="10" fill="hold" nodeType="withEffec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blinds(horizontal)">
                                      <p:cBhvr>
                                        <p:cTn id="43" dur="500"/>
                                        <p:tgtEl>
                                          <p:spTgt spid="4">
                                            <p:txEl>
                                              <p:pRg st="12" end="12"/>
                                            </p:txEl>
                                          </p:spTgt>
                                        </p:tgtEl>
                                      </p:cBhvr>
                                    </p:animEffect>
                                  </p:childTnLst>
                                </p:cTn>
                              </p:par>
                              <p:par>
                                <p:cTn id="44" presetID="3" presetClass="entr" presetSubtype="10" fill="hold" nodeType="withEffec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blinds(horizontal)">
                                      <p:cBhvr>
                                        <p:cTn id="46" dur="500"/>
                                        <p:tgtEl>
                                          <p:spTgt spid="4">
                                            <p:txEl>
                                              <p:pRg st="13" end="13"/>
                                            </p:txEl>
                                          </p:spTgt>
                                        </p:tgtEl>
                                      </p:cBhvr>
                                    </p:animEffect>
                                  </p:childTnLst>
                                </p:cTn>
                              </p:par>
                              <p:par>
                                <p:cTn id="47" presetID="3" presetClass="entr" presetSubtype="10" fill="hold" nodeType="withEffec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blinds(horizontal)">
                                      <p:cBhvr>
                                        <p:cTn id="49" dur="500"/>
                                        <p:tgtEl>
                                          <p:spTgt spid="4">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5" fill="hold" nodeType="clickEffect">
                                  <p:childTnLst>
                                    <p:set>
                                      <p:cBhvr>
                                        <p:cTn id="53" dur="1" fill="hold">
                                          <p:stCondLst>
                                            <p:cond delay="0"/>
                                          </p:stCondLst>
                                        </p:cTn>
                                        <p:tgtEl>
                                          <p:spTgt spid="5"/>
                                        </p:tgtEl>
                                        <p:attrNameLst>
                                          <p:attrName>style.visibility</p:attrName>
                                        </p:attrNameLst>
                                      </p:cBhvr>
                                      <p:to>
                                        <p:strVal val="visible"/>
                                      </p:to>
                                    </p:set>
                                    <p:animEffect transition="in" filter="checkerboard(down)">
                                      <p:cBhvr>
                                        <p:cTn id="54" dur="500"/>
                                        <p:tgtEl>
                                          <p:spTgt spid="5"/>
                                        </p:tgtEl>
                                      </p:cBhvr>
                                    </p:animEffect>
                                  </p:childTnLst>
                                </p:cTn>
                              </p:par>
                              <p:par>
                                <p:cTn id="55" presetID="5" presetClass="entr" presetSubtype="10" fill="hold" grpId="0" nodeType="withEffect">
                                  <p:childTnLst>
                                    <p:set>
                                      <p:cBhvr>
                                        <p:cTn id="56" dur="1" fill="hold">
                                          <p:stCondLst>
                                            <p:cond delay="0"/>
                                          </p:stCondLst>
                                        </p:cTn>
                                        <p:tgtEl>
                                          <p:spTgt spid="6"/>
                                        </p:tgtEl>
                                        <p:attrNameLst>
                                          <p:attrName>style.visibility</p:attrName>
                                        </p:attrNameLst>
                                      </p:cBhvr>
                                      <p:to>
                                        <p:strVal val="visible"/>
                                      </p:to>
                                    </p:set>
                                    <p:animEffect transition="in" filter="checkerboard(across)">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9" name="图片 8"/>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13" name="图片 12"/>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14" name="图片 13"/>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5" name="图片 14"/>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6" name="图片 15"/>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Rectangle 2"/>
          <p:cNvSpPr>
            <a:spLocks noGrp="1" noRot="1" noChangeArrowheads="1"/>
          </p:cNvSpPr>
          <p:nvPr>
            <p:ph type="title" idx="4294967295"/>
          </p:nvPr>
        </p:nvSpPr>
        <p:spPr>
          <a:xfrm>
            <a:off x="0" y="0"/>
            <a:ext cx="3357554" cy="1143000"/>
          </a:xfr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buClrTx/>
              <a:buSzTx/>
              <a:buFontTx/>
            </a:pPr>
            <a:r>
              <a:rPr lang="zh-CN" altLang="en-US" sz="2800">
                <a:solidFill>
                  <a:schemeClr val="dk1">
                    <a:lumMod val="85000"/>
                    <a:lumOff val="15000"/>
                  </a:schemeClr>
                </a:solidFill>
                <a:latin typeface="汉仪旗黑-85S" charset="0"/>
                <a:cs typeface="汉仪旗黑-85S" charset="0"/>
                <a:sym typeface="+mn-ea"/>
              </a:rPr>
              <a:t>（</a:t>
            </a:r>
            <a:r>
              <a:rPr lang="zh-CN" altLang="en-US" sz="2800">
                <a:solidFill>
                  <a:schemeClr val="dk1">
                    <a:lumMod val="85000"/>
                    <a:lumOff val="15000"/>
                  </a:schemeClr>
                </a:solidFill>
                <a:latin typeface="汉仪旗黑-85S" charset="0"/>
                <a:cs typeface="汉仪旗黑-85S" charset="0"/>
                <a:sym typeface="+mn-ea"/>
              </a:rPr>
              <a:t>2</a:t>
            </a:r>
            <a:r>
              <a:rPr lang="zh-CN" altLang="en-US" sz="2800">
                <a:solidFill>
                  <a:schemeClr val="dk1">
                    <a:lumMod val="85000"/>
                    <a:lumOff val="15000"/>
                  </a:schemeClr>
                </a:solidFill>
                <a:latin typeface="汉仪旗黑-85S" charset="0"/>
                <a:cs typeface="汉仪旗黑-85S" charset="0"/>
                <a:sym typeface="+mn-ea"/>
              </a:rPr>
              <a:t>）建筑的内界面</a:t>
            </a:r>
            <a:endParaRPr lang="zh-CN" altLang="en-US" sz="2800">
              <a:solidFill>
                <a:schemeClr val="dk1">
                  <a:lumMod val="85000"/>
                  <a:lumOff val="15000"/>
                </a:schemeClr>
              </a:solidFill>
              <a:latin typeface="汉仪旗黑-85S" charset="0"/>
              <a:cs typeface="汉仪旗黑-85S" charset="0"/>
              <a:sym typeface="+mn-ea"/>
            </a:endParaRPr>
          </a:p>
        </p:txBody>
      </p:sp>
      <p:sp>
        <p:nvSpPr>
          <p:cNvPr id="5" name="Rectangle 4"/>
          <p:cNvSpPr>
            <a:spLocks noChangeArrowheads="1"/>
          </p:cNvSpPr>
          <p:nvPr/>
        </p:nvSpPr>
        <p:spPr bwMode="auto">
          <a:xfrm>
            <a:off x="214282" y="928670"/>
            <a:ext cx="3571900" cy="1965325"/>
          </a:xfrm>
          <a:prstGeom prst="rect">
            <a:avLst/>
          </a:prstGeom>
          <a:noFill/>
          <a:ln w="9525">
            <a:noFill/>
            <a:miter lim="800000"/>
          </a:ln>
          <a:effectLst/>
        </p:spPr>
        <p:txBody>
          <a:bodyPr wrap="square">
            <a:spAutoFit/>
          </a:bodyPr>
          <a:lstStyle/>
          <a:p>
            <a:pPr>
              <a:lnSpc>
                <a:spcPct val="90000"/>
              </a:lnSpc>
              <a:spcBef>
                <a:spcPct val="20000"/>
              </a:spcBef>
              <a:buClr>
                <a:schemeClr val="hlink"/>
              </a:buClr>
              <a:buSzPct val="75000"/>
            </a:pP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            一般来说，内界面主要包括         内部  直界面和水平界面</a:t>
            </a:r>
            <a:endParaRPr lang="en-US" altLang="zh-CN" sz="1400" smtClean="0">
              <a:solidFill>
                <a:srgbClr val="000000"/>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Clr>
                <a:schemeClr val="hlink"/>
              </a:buClr>
              <a:buSzPct val="75000"/>
            </a:pP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      因此</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，垂直界面的设计上</a:t>
            </a:r>
            <a:endParaRPr lang="zh-CN" altLang="en-US" sz="1400">
              <a:solidFill>
                <a:srgbClr val="000000"/>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Clr>
                <a:schemeClr val="hlink"/>
              </a:buClr>
              <a:buSzPct val="75000"/>
              <a:buFont typeface="Wingdings" panose="05000000000000000000" pitchFamily="2" charset="2"/>
              <a:buNone/>
            </a:pPr>
            <a:r>
              <a:rPr lang="zh-CN" altLang="en-US" sz="140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也相当灵活。在巴伐利亚的工</a:t>
            </a:r>
            <a:endParaRPr lang="zh-CN" altLang="en-US" sz="1400">
              <a:solidFill>
                <a:srgbClr val="000000"/>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Clr>
                <a:schemeClr val="hlink"/>
              </a:buClr>
              <a:buSzPct val="75000"/>
              <a:buFont typeface="Wingdings" panose="05000000000000000000" pitchFamily="2" charset="2"/>
              <a:buNone/>
            </a:pPr>
            <a:r>
              <a:rPr lang="zh-CN" altLang="en-US" sz="1400">
                <a:solidFill>
                  <a:srgbClr val="000000"/>
                </a:solidFill>
                <a:latin typeface="微软雅黑" panose="020B0503020204020204" charset="-122"/>
                <a:ea typeface="微软雅黑" panose="020B0503020204020204" charset="-122"/>
                <a:cs typeface="微软雅黑" panose="020B0503020204020204" charset="-122"/>
              </a:rPr>
              <a:t>     作室设计中，室内空间的分隔</a:t>
            </a:r>
            <a:endParaRPr lang="zh-CN" altLang="en-US" sz="1400">
              <a:solidFill>
                <a:srgbClr val="000000"/>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Clr>
                <a:schemeClr val="hlink"/>
              </a:buClr>
              <a:buSzPct val="75000"/>
              <a:buFont typeface="Wingdings" panose="05000000000000000000" pitchFamily="2" charset="2"/>
              <a:buNone/>
            </a:pPr>
            <a:r>
              <a:rPr lang="zh-CN" altLang="en-US" sz="1400">
                <a:solidFill>
                  <a:srgbClr val="000000"/>
                </a:solidFill>
                <a:latin typeface="微软雅黑" panose="020B0503020204020204" charset="-122"/>
                <a:ea typeface="微软雅黑" panose="020B0503020204020204" charset="-122"/>
                <a:cs typeface="微软雅黑" panose="020B0503020204020204" charset="-122"/>
              </a:rPr>
              <a:t>     是可移动的胶合板墙，根据使</a:t>
            </a:r>
            <a:endParaRPr lang="zh-CN" altLang="en-US" sz="1400">
              <a:solidFill>
                <a:srgbClr val="000000"/>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Clr>
                <a:schemeClr val="hlink"/>
              </a:buClr>
              <a:buSzPct val="75000"/>
              <a:buFont typeface="Wingdings" panose="05000000000000000000" pitchFamily="2" charset="2"/>
              <a:buNone/>
            </a:pPr>
            <a:r>
              <a:rPr lang="zh-CN" altLang="en-US" sz="1400">
                <a:solidFill>
                  <a:srgbClr val="000000"/>
                </a:solidFill>
                <a:latin typeface="微软雅黑" panose="020B0503020204020204" charset="-122"/>
                <a:ea typeface="微软雅黑" panose="020B0503020204020204" charset="-122"/>
                <a:cs typeface="微软雅黑" panose="020B0503020204020204" charset="-122"/>
              </a:rPr>
              <a:t>     用的需要进行</a:t>
            </a:r>
            <a:r>
              <a:rPr lang="zh-CN" altLang="en-US" sz="1400">
                <a:solidFill>
                  <a:srgbClr val="000000"/>
                </a:solidFill>
                <a:latin typeface="微软雅黑" panose="020B0503020204020204" charset="-122"/>
                <a:ea typeface="微软雅黑" panose="020B0503020204020204" charset="-122"/>
                <a:cs typeface="微软雅黑" panose="020B0503020204020204" charset="-122"/>
              </a:rPr>
              <a:t>自由推拉，从而</a:t>
            </a:r>
            <a:endParaRPr lang="zh-CN" altLang="en-US" sz="1400">
              <a:solidFill>
                <a:srgbClr val="000000"/>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Clr>
                <a:schemeClr val="hlink"/>
              </a:buClr>
              <a:buSzPct val="75000"/>
              <a:buFont typeface="Wingdings" panose="05000000000000000000" pitchFamily="2" charset="2"/>
              <a:buNone/>
            </a:pPr>
            <a:r>
              <a:rPr lang="zh-CN" altLang="en-US" sz="1400">
                <a:solidFill>
                  <a:srgbClr val="000000"/>
                </a:solidFill>
                <a:latin typeface="微软雅黑" panose="020B0503020204020204" charset="-122"/>
                <a:ea typeface="微软雅黑" panose="020B0503020204020204" charset="-122"/>
                <a:cs typeface="微软雅黑" panose="020B0503020204020204" charset="-122"/>
              </a:rPr>
              <a:t>     最大限度满足空间使用灵活性</a:t>
            </a:r>
            <a:r>
              <a:rPr lang="zh-CN" altLang="en-US">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6" name="Picture 6" descr="22"/>
          <p:cNvPicPr>
            <a:picLocks noChangeAspect="1" noChangeArrowheads="1"/>
          </p:cNvPicPr>
          <p:nvPr/>
        </p:nvPicPr>
        <p:blipFill>
          <a:blip r:embed="rId10"/>
          <a:stretch>
            <a:fillRect/>
          </a:stretch>
        </p:blipFill>
        <p:spPr bwMode="auto">
          <a:xfrm>
            <a:off x="4071934" y="285728"/>
            <a:ext cx="3816350" cy="2873375"/>
          </a:xfrm>
          <a:prstGeom prst="rect">
            <a:avLst/>
          </a:prstGeom>
          <a:noFill/>
        </p:spPr>
      </p:pic>
      <p:sp>
        <p:nvSpPr>
          <p:cNvPr id="7" name="Text Box 7"/>
          <p:cNvSpPr txBox="1">
            <a:spLocks noChangeArrowheads="1"/>
          </p:cNvSpPr>
          <p:nvPr/>
        </p:nvSpPr>
        <p:spPr bwMode="auto">
          <a:xfrm>
            <a:off x="4935534" y="3165453"/>
            <a:ext cx="2736850" cy="306705"/>
          </a:xfrm>
          <a:prstGeom prst="rect">
            <a:avLst/>
          </a:prstGeom>
          <a:noFill/>
          <a:ln w="9525">
            <a:noFill/>
            <a:miter lim="800000"/>
          </a:ln>
          <a:effectLst/>
        </p:spPr>
        <p:txBody>
          <a:bodyPr>
            <a:spAutoFit/>
          </a:bodyPr>
          <a:lstStyle/>
          <a:p>
            <a:pPr>
              <a:spcBef>
                <a:spcPct val="50000"/>
              </a:spcBef>
            </a:pPr>
            <a:r>
              <a:rPr lang="zh-CN" altLang="en-US" sz="1400" u="sng">
                <a:solidFill>
                  <a:srgbClr val="000000"/>
                </a:solidFill>
                <a:latin typeface="微软雅黑" panose="020B0503020204020204" charset="-122"/>
                <a:ea typeface="微软雅黑" panose="020B0503020204020204" charset="-122"/>
              </a:rPr>
              <a:t>巴伐利亚的工作室</a:t>
            </a:r>
            <a:endParaRPr lang="zh-CN" altLang="en-US" sz="1400" u="sng">
              <a:solidFill>
                <a:srgbClr val="000000"/>
              </a:solidFill>
              <a:latin typeface="微软雅黑" panose="020B0503020204020204" charset="-122"/>
              <a:ea typeface="微软雅黑" panose="020B0503020204020204" charset="-122"/>
            </a:endParaRPr>
          </a:p>
        </p:txBody>
      </p:sp>
      <p:sp>
        <p:nvSpPr>
          <p:cNvPr id="8" name="矩形 7"/>
          <p:cNvSpPr/>
          <p:nvPr/>
        </p:nvSpPr>
        <p:spPr>
          <a:xfrm>
            <a:off x="142844" y="3143248"/>
            <a:ext cx="2786050" cy="2386330"/>
          </a:xfrm>
          <a:prstGeom prst="rect">
            <a:avLst/>
          </a:prstGeom>
        </p:spPr>
        <p:txBody>
          <a:bodyPr wrap="square">
            <a:spAutoFit/>
          </a:bodyPr>
          <a:lstStyle/>
          <a:p>
            <a:pPr>
              <a:lnSpc>
                <a:spcPct val="90000"/>
              </a:lnSpc>
              <a:spcBef>
                <a:spcPct val="20000"/>
              </a:spcBef>
              <a:buClr>
                <a:schemeClr val="hlink"/>
              </a:buClr>
              <a:buSzPct val="75000"/>
              <a:buFont typeface="Wingdings" panose="05000000000000000000" pitchFamily="2" charset="2"/>
              <a:buNone/>
            </a:pPr>
            <a:r>
              <a:rPr lang="zh-CN" altLang="en-US" sz="1600" smtClean="0">
                <a:solidFill>
                  <a:srgbClr val="000000"/>
                </a:solidFill>
                <a:latin typeface="微软雅黑" panose="020B0503020204020204" charset="-122"/>
                <a:ea typeface="微软雅黑" panose="020B0503020204020204" charset="-122"/>
                <a:cs typeface="微软雅黑" panose="020B0503020204020204" charset="-122"/>
              </a:rPr>
              <a:t>另外，在室内水平界面不仅作为承重构件，还作为散热   或制冷设备发挥作用。这种措施实际上与</a:t>
            </a:r>
            <a:r>
              <a:rPr lang="zh-CN" altLang="en-US" sz="1600" smtClean="0">
                <a:solidFill>
                  <a:srgbClr val="000000"/>
                </a:solidFill>
                <a:latin typeface="微软雅黑" panose="020B0503020204020204" charset="-122"/>
                <a:ea typeface="微软雅黑" panose="020B0503020204020204" charset="-122"/>
                <a:cs typeface="微软雅黑" panose="020B0503020204020204" charset="-122"/>
              </a:rPr>
              <a:t>传统的火坑或火地的设计如出一辙，其优势是采用了大面积，小温差的热影响方式能够在最少耗能情况下营造最佳的舒适空间。 </a:t>
            </a:r>
            <a:endParaRPr lang="zh-CN" altLang="en-US" sz="1600" smtClean="0">
              <a:solidFill>
                <a:srgbClr val="000000"/>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Clr>
                <a:schemeClr val="hlink"/>
              </a:buClr>
              <a:buSzPct val="75000"/>
              <a:buFont typeface="Wingdings" panose="05000000000000000000" pitchFamily="2" charset="2"/>
              <a:buChar char="v"/>
            </a:pPr>
            <a:endParaRPr lang="zh-CN" altLang="en-US" sz="1600" smtClean="0">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10" name="Picture 5" descr="222"/>
          <p:cNvPicPr>
            <a:picLocks noChangeAspect="1" noChangeArrowheads="1"/>
          </p:cNvPicPr>
          <p:nvPr/>
        </p:nvPicPr>
        <p:blipFill>
          <a:blip r:embed="rId11"/>
          <a:stretch>
            <a:fillRect/>
          </a:stretch>
        </p:blipFill>
        <p:spPr bwMode="auto">
          <a:xfrm>
            <a:off x="3000364" y="3500438"/>
            <a:ext cx="5327650" cy="2733675"/>
          </a:xfrm>
          <a:prstGeom prst="rect">
            <a:avLst/>
          </a:prstGeom>
          <a:noFill/>
        </p:spPr>
      </p:pic>
      <p:sp>
        <p:nvSpPr>
          <p:cNvPr id="11" name="Text Box 8"/>
          <p:cNvSpPr txBox="1">
            <a:spLocks noChangeArrowheads="1"/>
          </p:cNvSpPr>
          <p:nvPr/>
        </p:nvSpPr>
        <p:spPr bwMode="auto">
          <a:xfrm>
            <a:off x="3857620" y="6357958"/>
            <a:ext cx="3600450" cy="306705"/>
          </a:xfrm>
          <a:prstGeom prst="rect">
            <a:avLst/>
          </a:prstGeom>
          <a:noFill/>
          <a:ln w="9525">
            <a:noFill/>
            <a:miter lim="800000"/>
          </a:ln>
          <a:effectLst/>
        </p:spPr>
        <p:txBody>
          <a:bodyPr>
            <a:spAutoFit/>
          </a:bodyPr>
          <a:lstStyle/>
          <a:p>
            <a:pPr>
              <a:spcBef>
                <a:spcPct val="50000"/>
              </a:spcBef>
            </a:pPr>
            <a:r>
              <a:rPr lang="zh-CN" altLang="en-US" sz="1400" u="sng">
                <a:solidFill>
                  <a:srgbClr val="000000"/>
                </a:solidFill>
                <a:latin typeface="微软雅黑" panose="020B0503020204020204" charset="-122"/>
                <a:ea typeface="微软雅黑" panose="020B0503020204020204" charset="-122"/>
              </a:rPr>
              <a:t>水平界面被加热或制冷来影响室内热环境</a:t>
            </a:r>
            <a:endParaRPr lang="zh-CN" altLang="en-US" sz="1400" u="sng">
              <a:solidFill>
                <a:srgbClr val="000000"/>
              </a:solidFill>
              <a:latin typeface="微软雅黑" panose="020B0503020204020204" charset="-122"/>
              <a:ea typeface="微软雅黑" panose="020B0503020204020204" charset="-122"/>
            </a:endParaRPr>
          </a:p>
        </p:txBody>
      </p:sp>
      <p:sp>
        <p:nvSpPr>
          <p:cNvPr id="12" name="矩形 11"/>
          <p:cNvSpPr/>
          <p:nvPr/>
        </p:nvSpPr>
        <p:spPr>
          <a:xfrm>
            <a:off x="142844" y="5572140"/>
            <a:ext cx="3143240" cy="758190"/>
          </a:xfrm>
          <a:prstGeom prst="rect">
            <a:avLst/>
          </a:prstGeom>
        </p:spPr>
        <p:txBody>
          <a:bodyPr wrap="square">
            <a:spAutoFit/>
          </a:bodyPr>
          <a:lstStyle/>
          <a:p>
            <a:pPr>
              <a:lnSpc>
                <a:spcPct val="90000"/>
              </a:lnSpc>
              <a:spcBef>
                <a:spcPct val="20000"/>
              </a:spcBef>
              <a:buClr>
                <a:schemeClr val="hlink"/>
              </a:buClr>
              <a:buSzPct val="75000"/>
              <a:buFont typeface="Wingdings" panose="05000000000000000000" pitchFamily="2" charset="2"/>
              <a:buNone/>
            </a:pP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德国贸易博览会有限公司大楼，  </a:t>
            </a:r>
            <a:endParaRPr lang="zh-CN" altLang="en-US" sz="1400" smtClean="0">
              <a:solidFill>
                <a:srgbClr val="000000"/>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Clr>
                <a:schemeClr val="hlink"/>
              </a:buClr>
              <a:buSzPct val="75000"/>
              <a:buFont typeface="Wingdings" panose="05000000000000000000" pitchFamily="2" charset="2"/>
              <a:buNone/>
            </a:pP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建筑工业养老基金会扩建等项目中</a:t>
            </a:r>
            <a:endParaRPr lang="en-US" altLang="zh-CN" sz="1400" smtClean="0">
              <a:solidFill>
                <a:srgbClr val="000000"/>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Clr>
                <a:schemeClr val="hlink"/>
              </a:buClr>
              <a:buSzPct val="75000"/>
              <a:buFont typeface="Wingdings" panose="05000000000000000000" pitchFamily="2" charset="2"/>
              <a:buNone/>
            </a:pPr>
            <a:r>
              <a:rPr lang="zh-CN" altLang="en-US" sz="1400" smtClean="0">
                <a:solidFill>
                  <a:srgbClr val="000000"/>
                </a:solidFill>
                <a:latin typeface="微软雅黑" panose="020B0503020204020204" charset="-122"/>
                <a:ea typeface="微软雅黑" panose="020B0503020204020204" charset="-122"/>
                <a:cs typeface="微软雅黑" panose="020B0503020204020204" charset="-122"/>
              </a:rPr>
              <a:t>使用过此方式。</a:t>
            </a:r>
            <a:endParaRPr lang="zh-CN" altLang="en-US" sz="1400" smtClean="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nodeType="withEffec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childTnLst>
                                    <p:set>
                                      <p:cBhvr>
                                        <p:cTn id="37" dur="1" fill="hold">
                                          <p:stCondLst>
                                            <p:cond delay="0"/>
                                          </p:stCondLst>
                                        </p:cTn>
                                        <p:tgtEl>
                                          <p:spTgt spid="7"/>
                                        </p:tgtEl>
                                        <p:attrNameLst>
                                          <p:attrName>style.visibility</p:attrName>
                                        </p:attrNameLst>
                                      </p:cBhvr>
                                      <p:to>
                                        <p:strVal val="visible"/>
                                      </p:to>
                                    </p:set>
                                    <p:anim calcmode="lin" valueType="num">
                                      <p:cBhvr>
                                        <p:cTn id="38" dur="2000" fill="hold"/>
                                        <p:tgtEl>
                                          <p:spTgt spid="7"/>
                                        </p:tgtEl>
                                        <p:attrNameLst>
                                          <p:attrName>ppt_w</p:attrName>
                                        </p:attrNameLst>
                                      </p:cBhvr>
                                      <p:tavLst>
                                        <p:tav tm="0">
                                          <p:val>
                                            <p:fltVal val="0"/>
                                          </p:val>
                                        </p:tav>
                                        <p:tav tm="100000">
                                          <p:val>
                                            <p:strVal val="#ppt_w"/>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anim calcmode="lin" valueType="num">
                                      <p:cBhvr>
                                        <p:cTn id="40"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1"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0"/>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grpId="1" nodeType="withEffect">
                                  <p:childTnLst>
                                    <p:set>
                                      <p:cBhvr>
                                        <p:cTn id="51" dur="1" fill="hold">
                                          <p:stCondLst>
                                            <p:cond delay="0"/>
                                          </p:stCondLst>
                                        </p:cTn>
                                        <p:tgtEl>
                                          <p:spTgt spid="11"/>
                                        </p:tgtEl>
                                        <p:attrNameLst>
                                          <p:attrName>style.visibility</p:attrName>
                                        </p:attrNameLst>
                                      </p:cBhvr>
                                      <p:to>
                                        <p:strVal val="visible"/>
                                      </p:to>
                                    </p:set>
                                    <p:anim calcmode="lin" valueType="num">
                                      <p:cBhvr>
                                        <p:cTn id="52" dur="2000" fill="hold"/>
                                        <p:tgtEl>
                                          <p:spTgt spid="11"/>
                                        </p:tgtEl>
                                        <p:attrNameLst>
                                          <p:attrName>ppt_w</p:attrName>
                                        </p:attrNameLst>
                                      </p:cBhvr>
                                      <p:tavLst>
                                        <p:tav tm="0">
                                          <p:val>
                                            <p:fltVal val="0"/>
                                          </p:val>
                                        </p:tav>
                                        <p:tav tm="100000">
                                          <p:val>
                                            <p:strVal val="#ppt_w"/>
                                          </p:val>
                                        </p:tav>
                                      </p:tavLst>
                                    </p:anim>
                                    <p:anim calcmode="lin" valueType="num">
                                      <p:cBhvr>
                                        <p:cTn id="53" dur="2000" fill="hold"/>
                                        <p:tgtEl>
                                          <p:spTgt spid="11"/>
                                        </p:tgtEl>
                                        <p:attrNameLst>
                                          <p:attrName>ppt_h</p:attrName>
                                        </p:attrNameLst>
                                      </p:cBhvr>
                                      <p:tavLst>
                                        <p:tav tm="0">
                                          <p:val>
                                            <p:fltVal val="0"/>
                                          </p:val>
                                        </p:tav>
                                        <p:tav tm="100000">
                                          <p:val>
                                            <p:strVal val="#ppt_h"/>
                                          </p:val>
                                        </p:tav>
                                      </p:tavLst>
                                    </p:anim>
                                    <p:anim calcmode="lin" valueType="num">
                                      <p:cBhvr>
                                        <p:cTn id="54"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5"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7" name="图片 6"/>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0" name="图片 9"/>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5" name="TextBox 4"/>
          <p:cNvSpPr txBox="1"/>
          <p:nvPr/>
        </p:nvSpPr>
        <p:spPr>
          <a:xfrm>
            <a:off x="1071538" y="5429264"/>
            <a:ext cx="2643206" cy="368300"/>
          </a:xfrm>
          <a:prstGeom prst="rect">
            <a:avLst/>
          </a:prstGeom>
          <a:noFill/>
        </p:spPr>
        <p:txBody>
          <a:bodyPr wrap="square" rtlCol="0">
            <a:spAutoFit/>
          </a:bodyPr>
          <a:lstStyle/>
          <a:p>
            <a:r>
              <a:rPr lang="zh-CN" altLang="en-US" smtClean="0">
                <a:solidFill>
                  <a:schemeClr val="accent1"/>
                </a:solidFill>
                <a:latin typeface="微软雅黑" panose="020B0503020204020204" charset="-122"/>
                <a:ea typeface="微软雅黑" panose="020B0503020204020204" charset="-122"/>
              </a:rPr>
              <a:t>中庭自然采光。</a:t>
            </a:r>
            <a:endParaRPr lang="zh-CN" altLang="en-US" smtClean="0">
              <a:solidFill>
                <a:schemeClr val="accent1"/>
              </a:solidFill>
              <a:latin typeface="微软雅黑" panose="020B0503020204020204" charset="-122"/>
              <a:ea typeface="微软雅黑" panose="020B0503020204020204" charset="-122"/>
            </a:endParaRPr>
          </a:p>
        </p:txBody>
      </p:sp>
      <p:pic>
        <p:nvPicPr>
          <p:cNvPr id="2051" name="Picture 3"/>
          <p:cNvPicPr>
            <a:picLocks noChangeAspect="1" noChangeArrowheads="1"/>
          </p:cNvPicPr>
          <p:nvPr/>
        </p:nvPicPr>
        <p:blipFill>
          <a:blip r:embed="rId10"/>
          <a:stretch>
            <a:fillRect/>
          </a:stretch>
        </p:blipFill>
        <p:spPr bwMode="auto">
          <a:xfrm>
            <a:off x="4932040" y="-19072"/>
            <a:ext cx="3752850" cy="6838950"/>
          </a:xfrm>
          <a:prstGeom prst="rect">
            <a:avLst/>
          </a:prstGeom>
          <a:noFill/>
          <a:ln w="9525">
            <a:noFill/>
            <a:miter lim="800000"/>
            <a:headEnd/>
            <a:tailEnd/>
          </a:ln>
          <a:effectLst/>
        </p:spPr>
      </p:pic>
      <p:pic>
        <p:nvPicPr>
          <p:cNvPr id="6" name="Picture 4"/>
          <p:cNvPicPr>
            <a:picLocks noChangeAspect="1" noChangeArrowheads="1"/>
          </p:cNvPicPr>
          <p:nvPr/>
        </p:nvPicPr>
        <p:blipFill>
          <a:blip r:embed="rId11"/>
          <a:stretch>
            <a:fillRect/>
          </a:stretch>
        </p:blipFill>
        <p:spPr bwMode="auto">
          <a:xfrm>
            <a:off x="357158" y="285728"/>
            <a:ext cx="3022064" cy="6229351"/>
          </a:xfrm>
          <a:prstGeom prst="rect">
            <a:avLst/>
          </a:prstGeom>
          <a:noFill/>
          <a:ln w="9525">
            <a:noFill/>
            <a:miter lim="800000"/>
            <a:headEnd/>
            <a:tailEnd/>
          </a:ln>
          <a:effectLst/>
        </p:spPr>
      </p:pic>
    </p:spTree>
    <p:custDataLst>
      <p:tags r:id="rId1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2" name="图片 1"/>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3" name="图片 2"/>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0" name="图片 9"/>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pic>
        <p:nvPicPr>
          <p:cNvPr id="1026" name="Picture 2"/>
          <p:cNvPicPr>
            <a:picLocks noChangeAspect="1" noChangeArrowheads="1"/>
          </p:cNvPicPr>
          <p:nvPr/>
        </p:nvPicPr>
        <p:blipFill>
          <a:blip r:embed="rId10"/>
          <a:stretch>
            <a:fillRect/>
          </a:stretch>
        </p:blipFill>
        <p:spPr bwMode="auto">
          <a:xfrm>
            <a:off x="214282" y="142852"/>
            <a:ext cx="3929058" cy="31531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11"/>
          <a:stretch>
            <a:fillRect/>
          </a:stretch>
        </p:blipFill>
        <p:spPr bwMode="auto">
          <a:xfrm>
            <a:off x="4929190" y="214290"/>
            <a:ext cx="4038623" cy="3128307"/>
          </a:xfrm>
          <a:prstGeom prst="rect">
            <a:avLst/>
          </a:prstGeom>
          <a:noFill/>
          <a:ln w="9525">
            <a:noFill/>
            <a:miter lim="800000"/>
            <a:headEnd/>
            <a:tailEnd/>
          </a:ln>
          <a:effectLst/>
        </p:spPr>
      </p:pic>
      <p:pic>
        <p:nvPicPr>
          <p:cNvPr id="7" name="Picture 2"/>
          <p:cNvPicPr>
            <a:picLocks noChangeAspect="1" noChangeArrowheads="1"/>
          </p:cNvPicPr>
          <p:nvPr/>
        </p:nvPicPr>
        <p:blipFill>
          <a:blip r:embed="rId12"/>
          <a:stretch>
            <a:fillRect/>
          </a:stretch>
        </p:blipFill>
        <p:spPr bwMode="auto">
          <a:xfrm>
            <a:off x="285720" y="3445464"/>
            <a:ext cx="2570010" cy="3412536"/>
          </a:xfrm>
          <a:prstGeom prst="rect">
            <a:avLst/>
          </a:prstGeom>
          <a:noFill/>
          <a:ln w="9525">
            <a:noFill/>
            <a:miter lim="800000"/>
            <a:headEnd/>
            <a:tailEnd/>
          </a:ln>
          <a:effectLst/>
        </p:spPr>
      </p:pic>
      <p:pic>
        <p:nvPicPr>
          <p:cNvPr id="1029" name="Picture 5"/>
          <p:cNvPicPr>
            <a:picLocks noChangeAspect="1" noChangeArrowheads="1"/>
          </p:cNvPicPr>
          <p:nvPr/>
        </p:nvPicPr>
        <p:blipFill>
          <a:blip r:embed="rId13"/>
          <a:stretch>
            <a:fillRect/>
          </a:stretch>
        </p:blipFill>
        <p:spPr bwMode="auto">
          <a:xfrm>
            <a:off x="5000628" y="3714752"/>
            <a:ext cx="3929090" cy="2964172"/>
          </a:xfrm>
          <a:prstGeom prst="rect">
            <a:avLst/>
          </a:prstGeom>
          <a:noFill/>
          <a:ln w="9525">
            <a:noFill/>
            <a:miter lim="800000"/>
            <a:headEnd/>
            <a:tailEnd/>
          </a:ln>
          <a:effectLst/>
        </p:spPr>
      </p:pic>
      <p:sp>
        <p:nvSpPr>
          <p:cNvPr id="9" name="TextBox 8"/>
          <p:cNvSpPr txBox="1"/>
          <p:nvPr/>
        </p:nvSpPr>
        <p:spPr>
          <a:xfrm>
            <a:off x="3286116" y="4429132"/>
            <a:ext cx="1285884" cy="922020"/>
          </a:xfrm>
          <a:prstGeom prst="rect">
            <a:avLst/>
          </a:prstGeom>
          <a:noFill/>
        </p:spPr>
        <p:txBody>
          <a:bodyPr wrap="square" rtlCol="0">
            <a:spAutoFit/>
          </a:bodyPr>
          <a:lstStyle/>
          <a:p>
            <a:r>
              <a:rPr lang="zh-CN" altLang="en-US" smtClean="0">
                <a:solidFill>
                  <a:schemeClr val="dk1">
                    <a:lumMod val="85000"/>
                    <a:lumOff val="15000"/>
                  </a:schemeClr>
                </a:solidFill>
                <a:latin typeface="微软雅黑" panose="020B0503020204020204" charset="-122"/>
                <a:ea typeface="微软雅黑" panose="020B0503020204020204" charset="-122"/>
              </a:rPr>
              <a:t>室内绿化与中庭采光</a:t>
            </a:r>
            <a:endParaRPr lang="zh-CN" altLang="en-US" smtClean="0">
              <a:solidFill>
                <a:schemeClr val="dk1">
                  <a:lumMod val="85000"/>
                  <a:lumOff val="15000"/>
                </a:schemeClr>
              </a:solidFill>
              <a:latin typeface="微软雅黑" panose="020B0503020204020204" charset="-122"/>
              <a:ea typeface="微软雅黑" panose="020B0503020204020204" charset="-122"/>
            </a:endParaRPr>
          </a:p>
        </p:txBody>
      </p:sp>
    </p:spTree>
    <p:custDataLst>
      <p:tags r:id="rId14"/>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3" name="图片 2"/>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11" name="图片 10"/>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12" name="图片 11"/>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3" name="图片 12"/>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4" name="图片 13"/>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TextBox 3"/>
          <p:cNvSpPr txBox="1"/>
          <p:nvPr/>
        </p:nvSpPr>
        <p:spPr>
          <a:xfrm>
            <a:off x="1857356" y="142852"/>
            <a:ext cx="5500726" cy="368300"/>
          </a:xfrm>
          <a:prstGeom prst="rect">
            <a:avLst/>
          </a:prstGeom>
          <a:noFill/>
        </p:spPr>
        <p:txBody>
          <a:bodyPr wrap="square" rtlCol="0">
            <a:spAutoFit/>
          </a:bodyPr>
          <a:lstStyle/>
          <a:p>
            <a:r>
              <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生态建筑大师</a:t>
            </a:r>
            <a:r>
              <a:rPr lang="en-US" altLang="zh-CN"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托马斯。赫尔佐格的作品</a:t>
            </a:r>
            <a:endParaRPr lang="zh-CN" altLang="en-US"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357158" y="500042"/>
            <a:ext cx="8786842" cy="1493520"/>
          </a:xfrm>
          <a:prstGeom prst="rect">
            <a:avLst/>
          </a:prstGeom>
        </p:spPr>
        <p:txBody>
          <a:bodyPr wrap="square">
            <a:spAutoFit/>
          </a:bodyPr>
          <a:lstStyle/>
          <a:p>
            <a:pPr>
              <a:lnSpc>
                <a:spcPct val="80000"/>
              </a:lnSpc>
            </a:pPr>
            <a:r>
              <a:rPr lang="zh-CN" altLang="en-US" smtClean="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600" smtClean="0">
                <a:solidFill>
                  <a:srgbClr val="000000"/>
                </a:solidFill>
                <a:latin typeface="微软雅黑" panose="020B0503020204020204" charset="-122"/>
                <a:ea typeface="微软雅黑" panose="020B0503020204020204" charset="-122"/>
                <a:cs typeface="微软雅黑" panose="020B0503020204020204" charset="-122"/>
              </a:rPr>
              <a:t>托马斯</a:t>
            </a:r>
            <a:r>
              <a:rPr lang="en-US" altLang="zh-CN" sz="160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smtClean="0">
                <a:solidFill>
                  <a:srgbClr val="000000"/>
                </a:solidFill>
                <a:latin typeface="微软雅黑" panose="020B0503020204020204" charset="-122"/>
                <a:ea typeface="微软雅黑" panose="020B0503020204020204" charset="-122"/>
                <a:cs typeface="微软雅黑" panose="020B0503020204020204" charset="-122"/>
              </a:rPr>
              <a:t>赫尔佐格在从事建筑设计活动中除了运用各种新材料、新构件、新系统之外，也一直在研究和开发更新、更生态、更合理的材料、构件和系统，如：佩托卡波那外墙体系、菲舍尔立面组装系统、日光栅格系统等。</a:t>
            </a:r>
            <a:endParaRPr lang="zh-CN" altLang="en-US" sz="1600" smtClean="0">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pPr>
            <a:r>
              <a:rPr lang="zh-CN" altLang="en-US" sz="1600" smtClean="0">
                <a:solidFill>
                  <a:srgbClr val="000000"/>
                </a:solidFill>
                <a:latin typeface="微软雅黑" panose="020B0503020204020204" charset="-122"/>
                <a:ea typeface="微软雅黑" panose="020B0503020204020204" charset="-122"/>
                <a:cs typeface="微软雅黑" panose="020B0503020204020204" charset="-122"/>
              </a:rPr>
              <a:t>       托马斯</a:t>
            </a:r>
            <a:r>
              <a:rPr lang="en-US" altLang="zh-CN" sz="160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smtClean="0">
                <a:solidFill>
                  <a:srgbClr val="000000"/>
                </a:solidFill>
                <a:latin typeface="微软雅黑" panose="020B0503020204020204" charset="-122"/>
                <a:ea typeface="微软雅黑" panose="020B0503020204020204" charset="-122"/>
                <a:cs typeface="微软雅黑" panose="020B0503020204020204" charset="-122"/>
              </a:rPr>
              <a:t>赫尔佐格更关注的是建筑与周围环境协调基础上自身的节能程度、技术的精确性和高效性。通过精心设计的建筑细部提高资源和能源的利用效率，减少不可再生资源的耗费，来达到对生态环境的关注。托马斯说：“</a:t>
            </a:r>
            <a:r>
              <a:rPr lang="zh-CN" altLang="en-US" sz="1600" b="1" smtClean="0">
                <a:solidFill>
                  <a:srgbClr val="000000"/>
                </a:solidFill>
                <a:latin typeface="微软雅黑" panose="020B0503020204020204" charset="-122"/>
                <a:ea typeface="微软雅黑" panose="020B0503020204020204" charset="-122"/>
                <a:cs typeface="微软雅黑" panose="020B0503020204020204" charset="-122"/>
              </a:rPr>
              <a:t>生态建筑，并不是简单的绿化和阳光，其真正的目标是为了节省资源、能源和保护环境</a:t>
            </a:r>
            <a:r>
              <a:rPr lang="zh-CN" altLang="en-US" sz="160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60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Text Box 7"/>
          <p:cNvSpPr txBox="1">
            <a:spLocks noChangeArrowheads="1"/>
          </p:cNvSpPr>
          <p:nvPr>
            <p:custDataLst>
              <p:tags r:id="rId10"/>
            </p:custDataLst>
          </p:nvPr>
        </p:nvSpPr>
        <p:spPr bwMode="auto">
          <a:xfrm>
            <a:off x="142844" y="2000240"/>
            <a:ext cx="8243887" cy="368300"/>
          </a:xfrm>
          <a:prstGeom prst="rect">
            <a:avLst/>
          </a:prstGeom>
          <a:noFill/>
          <a:ln w="9525">
            <a:noFill/>
            <a:miter lim="800000"/>
          </a:ln>
          <a:effectLst/>
        </p:spPr>
        <p:txBody>
          <a:bodyPr>
            <a:spAutoFit/>
          </a:bodyPr>
          <a:lstStyle/>
          <a:p>
            <a:pPr>
              <a:spcBef>
                <a:spcPct val="50000"/>
              </a:spcBef>
            </a:pP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托马斯</a:t>
            </a:r>
            <a:r>
              <a:rPr lang="en-US" altLang="zh-CN">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赫尔佐格的大量作品所遵循的生态建筑设计原理和策略：</a:t>
            </a:r>
            <a:endPar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8" name="Rectangle 2"/>
          <p:cNvSpPr>
            <a:spLocks noGrp="1" noRot="1" noChangeArrowheads="1"/>
          </p:cNvSpPr>
          <p:nvPr>
            <p:ph type="title" idx="4294967295"/>
            <p:custDataLst>
              <p:tags r:id="rId11"/>
            </p:custDataLst>
          </p:nvPr>
        </p:nvSpPr>
        <p:spPr>
          <a:xfrm>
            <a:off x="214282" y="2357430"/>
            <a:ext cx="4214842" cy="785818"/>
          </a:xfr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buClrTx/>
              <a:buSzTx/>
              <a:buFontTx/>
            </a:pPr>
            <a:r>
              <a:rPr lang="en-US" altLang="zh-CN" sz="3400">
                <a:solidFill>
                  <a:schemeClr val="dk1">
                    <a:lumMod val="85000"/>
                    <a:lumOff val="15000"/>
                  </a:schemeClr>
                </a:solidFill>
                <a:latin typeface="汉仪旗黑-85S" charset="0"/>
                <a:cs typeface="汉仪旗黑-85S" charset="0"/>
                <a:sym typeface="+mn-ea"/>
              </a:rPr>
              <a:t>1 </a:t>
            </a:r>
            <a:r>
              <a:rPr lang="en-US" altLang="zh-CN" sz="3400">
                <a:solidFill>
                  <a:schemeClr val="dk1">
                    <a:lumMod val="85000"/>
                    <a:lumOff val="15000"/>
                  </a:schemeClr>
                </a:solidFill>
                <a:latin typeface="汉仪旗黑-85S" charset="0"/>
                <a:cs typeface="汉仪旗黑-85S" charset="0"/>
                <a:sym typeface="+mn-ea"/>
              </a:rPr>
              <a:t>缓冲空间的营造</a:t>
            </a:r>
            <a:br>
              <a:rPr lang="en-US" altLang="zh-CN" sz="3400">
                <a:solidFill>
                  <a:schemeClr val="dk1">
                    <a:lumMod val="85000"/>
                    <a:lumOff val="15000"/>
                  </a:schemeClr>
                </a:solidFill>
                <a:latin typeface="汉仪旗黑-85S" charset="0"/>
                <a:cs typeface="汉仪旗黑-85S" charset="0"/>
                <a:sym typeface="+mn-ea"/>
              </a:rPr>
            </a:br>
            <a:endParaRPr lang="en-US" altLang="zh-CN" sz="3400">
              <a:solidFill>
                <a:schemeClr val="dk1">
                  <a:lumMod val="85000"/>
                  <a:lumOff val="15000"/>
                </a:schemeClr>
              </a:solidFill>
              <a:latin typeface="汉仪旗黑-85S" charset="0"/>
              <a:cs typeface="汉仪旗黑-85S" charset="0"/>
              <a:sym typeface="+mn-ea"/>
            </a:endParaRPr>
          </a:p>
        </p:txBody>
      </p:sp>
      <p:sp>
        <p:nvSpPr>
          <p:cNvPr id="9" name="矩形 8"/>
          <p:cNvSpPr/>
          <p:nvPr/>
        </p:nvSpPr>
        <p:spPr>
          <a:xfrm>
            <a:off x="0" y="2928934"/>
            <a:ext cx="4572000" cy="3415030"/>
          </a:xfrm>
          <a:prstGeom prst="rect">
            <a:avLst/>
          </a:prstGeom>
        </p:spPr>
        <p:txBody>
          <a:bodyPr>
            <a:spAutoFit/>
          </a:bodyPr>
          <a:lstStyle/>
          <a:p>
            <a:r>
              <a:rPr lang="zh-CN" altLang="en-US" smtClean="0">
                <a:solidFill>
                  <a:srgbClr val="000000"/>
                </a:solidFill>
                <a:latin typeface="微软雅黑" panose="020B0503020204020204" charset="-122"/>
                <a:ea typeface="微软雅黑" panose="020B0503020204020204" charset="-122"/>
              </a:rPr>
              <a:t>现代建筑物理学研究表明，使用者对于建筑空间的热舒适性不是一个恒定的指标而是一个区域，并且这个区域还由于季节、服饰、使用者的不同发生一定偏移。这也就是说，单纯使用机械空调措施并不能满足使用者舒适度的要求，而且大量消耗能源。</a:t>
            </a:r>
            <a:r>
              <a:rPr lang="zh-CN" altLang="en-US" smtClean="0">
                <a:solidFill>
                  <a:srgbClr val="000000"/>
                </a:solidFill>
                <a:latin typeface="微软雅黑" panose="020B0503020204020204" charset="-122"/>
                <a:ea typeface="微软雅黑" panose="020B0503020204020204" charset="-122"/>
              </a:rPr>
              <a:t>营造缓冲空间就是根据建筑使用功能的区别，针对不同使用频率的建筑空间进行不同处理的设计原理。在赫尔佐格的作品中，常常把辅助空间或不能使用的消极空间作为缓冲空间来保证主要使用空间的舒适度，主要表现为几种策略：</a:t>
            </a:r>
            <a:endParaRPr lang="zh-CN" altLang="en-US" smtClean="0">
              <a:solidFill>
                <a:srgbClr val="000000"/>
              </a:solidFill>
              <a:latin typeface="微软雅黑" panose="020B0503020204020204" charset="-122"/>
              <a:ea typeface="微软雅黑" panose="020B0503020204020204" charset="-122"/>
            </a:endParaRPr>
          </a:p>
        </p:txBody>
      </p:sp>
      <p:pic>
        <p:nvPicPr>
          <p:cNvPr id="10" name="Picture 4" descr="01"/>
          <p:cNvPicPr>
            <a:picLocks noChangeAspect="1" noChangeArrowheads="1"/>
          </p:cNvPicPr>
          <p:nvPr/>
        </p:nvPicPr>
        <p:blipFill>
          <a:blip r:embed="rId12"/>
          <a:stretch>
            <a:fillRect/>
          </a:stretch>
        </p:blipFill>
        <p:spPr bwMode="auto">
          <a:xfrm>
            <a:off x="4572000" y="2786058"/>
            <a:ext cx="4176713" cy="3508375"/>
          </a:xfrm>
          <a:prstGeom prst="rect">
            <a:avLst/>
          </a:prstGeom>
          <a:noFill/>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4" name="图片 3"/>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14" name="图片 13"/>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15" name="图片 14"/>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6" name="图片 15"/>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7" name="图片 16"/>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5" name="Rectangle 2"/>
          <p:cNvSpPr>
            <a:spLocks noGrp="1" noRot="1" noChangeArrowheads="1"/>
          </p:cNvSpPr>
          <p:nvPr>
            <p:ph type="title" idx="4294967295"/>
          </p:nvPr>
        </p:nvSpPr>
        <p:spPr>
          <a:xfrm>
            <a:off x="142844" y="0"/>
            <a:ext cx="3857652" cy="1143000"/>
          </a:xfr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buClrTx/>
              <a:buSzTx/>
              <a:buFontTx/>
            </a:pPr>
            <a:r>
              <a:rPr lang="zh-CN" altLang="en-US" sz="2800">
                <a:solidFill>
                  <a:schemeClr val="dk1">
                    <a:lumMod val="85000"/>
                    <a:lumOff val="15000"/>
                  </a:schemeClr>
                </a:solidFill>
                <a:latin typeface="汉仪旗黑-85S" charset="0"/>
                <a:cs typeface="汉仪旗黑-85S" charset="0"/>
                <a:sym typeface="+mn-ea"/>
              </a:rPr>
              <a:t>（</a:t>
            </a:r>
            <a:r>
              <a:rPr lang="zh-CN" altLang="en-US" sz="2800">
                <a:solidFill>
                  <a:schemeClr val="dk1">
                    <a:lumMod val="85000"/>
                    <a:lumOff val="15000"/>
                  </a:schemeClr>
                </a:solidFill>
                <a:latin typeface="汉仪旗黑-85S" charset="0"/>
                <a:cs typeface="汉仪旗黑-85S" charset="0"/>
                <a:sym typeface="+mn-ea"/>
              </a:rPr>
              <a:t>1</a:t>
            </a:r>
            <a:r>
              <a:rPr lang="zh-CN" altLang="en-US" sz="2800">
                <a:solidFill>
                  <a:schemeClr val="dk1">
                    <a:lumMod val="85000"/>
                    <a:lumOff val="15000"/>
                  </a:schemeClr>
                </a:solidFill>
                <a:latin typeface="汉仪旗黑-85S" charset="0"/>
                <a:cs typeface="汉仪旗黑-85S" charset="0"/>
                <a:sym typeface="+mn-ea"/>
              </a:rPr>
              <a:t>）鲜明的空间分区</a:t>
            </a:r>
            <a:endParaRPr lang="zh-CN" altLang="en-US" sz="2800">
              <a:solidFill>
                <a:schemeClr val="dk1">
                  <a:lumMod val="85000"/>
                  <a:lumOff val="15000"/>
                </a:schemeClr>
              </a:solidFill>
              <a:latin typeface="汉仪旗黑-85S" charset="0"/>
              <a:cs typeface="汉仪旗黑-85S" charset="0"/>
              <a:sym typeface="+mn-ea"/>
            </a:endParaRPr>
          </a:p>
        </p:txBody>
      </p:sp>
      <p:sp>
        <p:nvSpPr>
          <p:cNvPr id="6" name="Rectangle 3"/>
          <p:cNvSpPr txBox="1">
            <a:spLocks noRot="1" noChangeArrowheads="1"/>
          </p:cNvSpPr>
          <p:nvPr/>
        </p:nvSpPr>
        <p:spPr>
          <a:xfrm>
            <a:off x="142844" y="785795"/>
            <a:ext cx="8351837" cy="135732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defRPr/>
            </a:pPr>
            <a:r>
              <a:rPr kumimoji="0" lang="en-US" altLang="zh-CN"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赫尔佐格的作品总是把使用频率较少的辅助空间置于北向，利用保温良好的材料形成封闭空间。这样的缓冲空间既可以遮挡北来的寒风侵袭，也由于分时供能而最大现对的</a:t>
            </a: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节约了能源。在青年教育中心的平面布局中，经常使用的客房空间置于在南向，而辅助的卫浴布置在北向，仅在使用时快速升温即可。</a:t>
            </a: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7" name="Picture 4" descr="2006042515311940_3"/>
          <p:cNvPicPr>
            <a:picLocks noChangeAspect="1" noChangeArrowheads="1"/>
          </p:cNvPicPr>
          <p:nvPr/>
        </p:nvPicPr>
        <p:blipFill>
          <a:blip r:embed="rId10"/>
          <a:stretch>
            <a:fillRect/>
          </a:stretch>
        </p:blipFill>
        <p:spPr bwMode="auto">
          <a:xfrm>
            <a:off x="500034" y="1928802"/>
            <a:ext cx="6260763" cy="2895603"/>
          </a:xfrm>
          <a:prstGeom prst="rect">
            <a:avLst/>
          </a:prstGeom>
          <a:noFill/>
        </p:spPr>
      </p:pic>
      <p:sp>
        <p:nvSpPr>
          <p:cNvPr id="8" name="椭圆 7"/>
          <p:cNvSpPr/>
          <p:nvPr>
            <p:custDataLst>
              <p:tags r:id="rId11"/>
            </p:custDataLst>
          </p:nvPr>
        </p:nvSpPr>
        <p:spPr>
          <a:xfrm>
            <a:off x="500034" y="5286388"/>
            <a:ext cx="1500198" cy="642942"/>
          </a:xfrm>
          <a:prstGeom prst="ellipse">
            <a:avLst/>
          </a:prstGeom>
          <a:solidFill>
            <a:schemeClr val="dk2">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椭圆 8"/>
          <p:cNvSpPr/>
          <p:nvPr>
            <p:custDataLst>
              <p:tags r:id="rId12"/>
            </p:custDataLst>
          </p:nvPr>
        </p:nvSpPr>
        <p:spPr>
          <a:xfrm>
            <a:off x="2786050" y="5143512"/>
            <a:ext cx="2428892" cy="857256"/>
          </a:xfrm>
          <a:prstGeom prst="ellipse">
            <a:avLst/>
          </a:prstGeom>
          <a:solidFill>
            <a:srgbClr val="92D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TextBox 9"/>
          <p:cNvSpPr txBox="1"/>
          <p:nvPr>
            <p:custDataLst>
              <p:tags r:id="rId13"/>
            </p:custDataLst>
          </p:nvPr>
        </p:nvSpPr>
        <p:spPr>
          <a:xfrm>
            <a:off x="642910" y="6000768"/>
            <a:ext cx="1285884" cy="645160"/>
          </a:xfrm>
          <a:prstGeom prst="rect">
            <a:avLst/>
          </a:prstGeom>
          <a:noFill/>
        </p:spPr>
        <p:txBody>
          <a:bodyPr wrap="square" rtlCol="0">
            <a:spAutoFit/>
          </a:bodyPr>
          <a:lstStyle/>
          <a:p>
            <a:r>
              <a:rPr lang="zh-CN" altLang="en-US" smtClean="0">
                <a:solidFill>
                  <a:schemeClr val="dk1">
                    <a:lumMod val="85000"/>
                    <a:lumOff val="15000"/>
                  </a:schemeClr>
                </a:solidFill>
                <a:latin typeface="微软雅黑" panose="020B0503020204020204" charset="-122"/>
                <a:ea typeface="微软雅黑" panose="020B0503020204020204" charset="-122"/>
              </a:rPr>
              <a:t>使用时再供能</a:t>
            </a:r>
            <a:endParaRPr lang="zh-CN" altLang="en-US" smtClean="0">
              <a:solidFill>
                <a:schemeClr val="dk1">
                  <a:lumMod val="85000"/>
                  <a:lumOff val="15000"/>
                </a:schemeClr>
              </a:solidFill>
              <a:latin typeface="微软雅黑" panose="020B0503020204020204" charset="-122"/>
              <a:ea typeface="微软雅黑" panose="020B0503020204020204" charset="-122"/>
            </a:endParaRPr>
          </a:p>
        </p:txBody>
      </p:sp>
      <p:sp>
        <p:nvSpPr>
          <p:cNvPr id="11" name="TextBox 10"/>
          <p:cNvSpPr txBox="1"/>
          <p:nvPr>
            <p:custDataLst>
              <p:tags r:id="rId14"/>
            </p:custDataLst>
          </p:nvPr>
        </p:nvSpPr>
        <p:spPr>
          <a:xfrm>
            <a:off x="2928926" y="6143644"/>
            <a:ext cx="2500330" cy="368300"/>
          </a:xfrm>
          <a:prstGeom prst="rect">
            <a:avLst/>
          </a:prstGeom>
          <a:noFill/>
        </p:spPr>
        <p:txBody>
          <a:bodyPr wrap="square" rtlCol="0">
            <a:spAutoFit/>
          </a:bodyPr>
          <a:lstStyle/>
          <a:p>
            <a:r>
              <a:rPr lang="zh-CN" altLang="en-US" smtClean="0">
                <a:solidFill>
                  <a:schemeClr val="dk1">
                    <a:lumMod val="85000"/>
                    <a:lumOff val="15000"/>
                  </a:schemeClr>
                </a:solidFill>
                <a:latin typeface="微软雅黑" panose="020B0503020204020204" charset="-122"/>
                <a:ea typeface="微软雅黑" panose="020B0503020204020204" charset="-122"/>
              </a:rPr>
              <a:t>使用频繁，持续供能</a:t>
            </a:r>
            <a:endParaRPr lang="zh-CN" altLang="en-US" smtClean="0">
              <a:solidFill>
                <a:schemeClr val="dk1">
                  <a:lumMod val="85000"/>
                  <a:lumOff val="15000"/>
                </a:schemeClr>
              </a:solidFill>
              <a:latin typeface="微软雅黑" panose="020B0503020204020204" charset="-122"/>
              <a:ea typeface="微软雅黑" panose="020B0503020204020204" charset="-122"/>
            </a:endParaRPr>
          </a:p>
        </p:txBody>
      </p:sp>
      <p:sp>
        <p:nvSpPr>
          <p:cNvPr id="12" name="右箭头 11"/>
          <p:cNvSpPr/>
          <p:nvPr>
            <p:custDataLst>
              <p:tags r:id="rId15"/>
            </p:custDataLst>
          </p:nvPr>
        </p:nvSpPr>
        <p:spPr>
          <a:xfrm>
            <a:off x="5715008" y="5429264"/>
            <a:ext cx="571505" cy="428628"/>
          </a:xfrm>
          <a:prstGeom prst="rightArrow">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微软雅黑" panose="020B0503020204020204" charset="-122"/>
              <a:ea typeface="微软雅黑" panose="020B0503020204020204" charset="-122"/>
            </a:endParaRPr>
          </a:p>
        </p:txBody>
      </p:sp>
      <p:sp>
        <p:nvSpPr>
          <p:cNvPr id="13" name="TextBox 12"/>
          <p:cNvSpPr txBox="1"/>
          <p:nvPr>
            <p:custDataLst>
              <p:tags r:id="rId16"/>
            </p:custDataLst>
          </p:nvPr>
        </p:nvSpPr>
        <p:spPr>
          <a:xfrm>
            <a:off x="6429388" y="5357826"/>
            <a:ext cx="2500330" cy="922020"/>
          </a:xfrm>
          <a:prstGeom prst="rect">
            <a:avLst/>
          </a:prstGeom>
          <a:noFill/>
        </p:spPr>
        <p:txBody>
          <a:bodyPr wrap="square" rtlCol="0">
            <a:spAutoFit/>
          </a:bodyPr>
          <a:lstStyle/>
          <a:p>
            <a:r>
              <a:rPr lang="zh-CN" altLang="en-US" smtClean="0">
                <a:solidFill>
                  <a:schemeClr val="dk1">
                    <a:lumMod val="85000"/>
                    <a:lumOff val="15000"/>
                  </a:schemeClr>
                </a:solidFill>
                <a:latin typeface="微软雅黑" panose="020B0503020204020204" charset="-122"/>
                <a:ea typeface="微软雅黑" panose="020B0503020204020204" charset="-122"/>
              </a:rPr>
              <a:t>根据空间使用频率鲜明划分空间。与卫生间节水方式类似。</a:t>
            </a:r>
            <a:endParaRPr lang="zh-CN" altLang="en-US" smtClean="0">
              <a:solidFill>
                <a:schemeClr val="dk1">
                  <a:lumMod val="85000"/>
                  <a:lumOff val="15000"/>
                </a:schemeClr>
              </a:solidFill>
              <a:latin typeface="微软雅黑" panose="020B0503020204020204" charset="-122"/>
              <a:ea typeface="微软雅黑" panose="020B0503020204020204"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7" name="图片 6"/>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3" name="图片 2"/>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0" name="图片 9"/>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2" name="图片 11"/>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Rectangle 2"/>
          <p:cNvSpPr>
            <a:spLocks noGrp="1" noRot="1" noChangeArrowheads="1"/>
          </p:cNvSpPr>
          <p:nvPr>
            <p:ph type="title" idx="4294967295"/>
          </p:nvPr>
        </p:nvSpPr>
        <p:spPr>
          <a:xfrm>
            <a:off x="0" y="0"/>
            <a:ext cx="4143372" cy="669906"/>
          </a:xfrm>
        </p:spPr>
        <p:txBody>
          <a:bodyPr/>
          <a:lstStyle/>
          <a:p>
            <a:r>
              <a:rPr lang="zh-CN" altLang="en-US" sz="2800">
                <a:solidFill>
                  <a:schemeClr val="dk1">
                    <a:lumMod val="85000"/>
                    <a:lumOff val="15000"/>
                  </a:schemeClr>
                </a:solidFill>
                <a:latin typeface="汉仪旗黑-85S" charset="0"/>
                <a:cs typeface="汉仪旗黑-85S" charset="0"/>
              </a:rPr>
              <a:t>（</a:t>
            </a:r>
            <a:r>
              <a:rPr lang="en-US" altLang="zh-CN" sz="2800">
                <a:solidFill>
                  <a:schemeClr val="dk1">
                    <a:lumMod val="85000"/>
                    <a:lumOff val="15000"/>
                  </a:schemeClr>
                </a:solidFill>
                <a:latin typeface="汉仪旗黑-85S" charset="0"/>
                <a:cs typeface="汉仪旗黑-85S" charset="0"/>
              </a:rPr>
              <a:t>2</a:t>
            </a:r>
            <a:r>
              <a:rPr lang="zh-CN" altLang="en-US" sz="2800">
                <a:solidFill>
                  <a:schemeClr val="dk1">
                    <a:lumMod val="85000"/>
                    <a:lumOff val="15000"/>
                  </a:schemeClr>
                </a:solidFill>
                <a:latin typeface="汉仪旗黑-85S" charset="0"/>
                <a:cs typeface="汉仪旗黑-85S" charset="0"/>
              </a:rPr>
              <a:t>）中庭空间的营造</a:t>
            </a:r>
            <a:endParaRPr lang="zh-CN" altLang="en-US" sz="2800">
              <a:solidFill>
                <a:schemeClr val="dk1">
                  <a:lumMod val="85000"/>
                  <a:lumOff val="15000"/>
                </a:schemeClr>
              </a:solidFill>
              <a:latin typeface="汉仪旗黑-85S" charset="0"/>
              <a:cs typeface="汉仪旗黑-85S" charset="0"/>
            </a:endParaRPr>
          </a:p>
        </p:txBody>
      </p:sp>
      <p:pic>
        <p:nvPicPr>
          <p:cNvPr id="5" name="Picture 10" descr="2006071814394346_6"/>
          <p:cNvPicPr>
            <a:picLocks noChangeAspect="1" noChangeArrowheads="1"/>
          </p:cNvPicPr>
          <p:nvPr/>
        </p:nvPicPr>
        <p:blipFill>
          <a:blip r:embed="rId10"/>
          <a:stretch>
            <a:fillRect/>
          </a:stretch>
        </p:blipFill>
        <p:spPr bwMode="auto">
          <a:xfrm>
            <a:off x="142844" y="642918"/>
            <a:ext cx="3952148" cy="5572164"/>
          </a:xfrm>
          <a:prstGeom prst="rect">
            <a:avLst/>
          </a:prstGeom>
          <a:noFill/>
        </p:spPr>
      </p:pic>
      <p:sp>
        <p:nvSpPr>
          <p:cNvPr id="6" name="Text Box 9"/>
          <p:cNvSpPr txBox="1">
            <a:spLocks noChangeArrowheads="1"/>
          </p:cNvSpPr>
          <p:nvPr>
            <p:custDataLst>
              <p:tags r:id="rId11"/>
            </p:custDataLst>
          </p:nvPr>
        </p:nvSpPr>
        <p:spPr bwMode="auto">
          <a:xfrm>
            <a:off x="1071538" y="6357958"/>
            <a:ext cx="1741475" cy="306705"/>
          </a:xfrm>
          <a:prstGeom prst="rect">
            <a:avLst/>
          </a:prstGeom>
          <a:noFill/>
          <a:ln w="9525">
            <a:noFill/>
            <a:miter lim="800000"/>
          </a:ln>
          <a:effectLst/>
        </p:spPr>
        <p:txBody>
          <a:bodyPr wrap="square">
            <a:spAutoFit/>
          </a:bodyPr>
          <a:lstStyle/>
          <a:p>
            <a:pPr>
              <a:spcBef>
                <a:spcPct val="50000"/>
              </a:spcBef>
            </a:pPr>
            <a:r>
              <a:rPr lang="zh-CN" altLang="en-US" sz="1400" u="sng">
                <a:solidFill>
                  <a:schemeClr val="dk1">
                    <a:lumMod val="85000"/>
                    <a:lumOff val="15000"/>
                  </a:schemeClr>
                </a:solidFill>
                <a:latin typeface="微软雅黑" panose="020B0503020204020204" charset="-122"/>
                <a:ea typeface="微软雅黑" panose="020B0503020204020204" charset="-122"/>
              </a:rPr>
              <a:t>霍次大街住宅中庭</a:t>
            </a:r>
            <a:endParaRPr lang="zh-CN" altLang="en-US" sz="1400" u="sng">
              <a:solidFill>
                <a:schemeClr val="dk1">
                  <a:lumMod val="85000"/>
                  <a:lumOff val="15000"/>
                </a:schemeClr>
              </a:solidFill>
              <a:latin typeface="微软雅黑" panose="020B0503020204020204" charset="-122"/>
              <a:ea typeface="微软雅黑" panose="020B0503020204020204" charset="-122"/>
            </a:endParaRPr>
          </a:p>
        </p:txBody>
      </p:sp>
      <p:sp>
        <p:nvSpPr>
          <p:cNvPr id="8" name="TextBox 7"/>
          <p:cNvSpPr txBox="1"/>
          <p:nvPr/>
        </p:nvSpPr>
        <p:spPr>
          <a:xfrm>
            <a:off x="4214810" y="214290"/>
            <a:ext cx="4714908" cy="2136775"/>
          </a:xfrm>
          <a:prstGeom prst="rect">
            <a:avLst/>
          </a:prstGeom>
          <a:noFill/>
        </p:spPr>
        <p:txBody>
          <a:bodyPr wrap="square" rtlCol="0">
            <a:spAutoFit/>
          </a:bodyPr>
          <a:lstStyle/>
          <a:p>
            <a:pPr marL="342900" lvl="0" indent="-342900">
              <a:lnSpc>
                <a:spcPct val="80000"/>
              </a:lnSpc>
              <a:spcBef>
                <a:spcPct val="20000"/>
              </a:spcBef>
              <a:defRPr/>
            </a:pPr>
            <a:r>
              <a:rPr lang="zh-CN" altLang="en-US" smtClean="0">
                <a:solidFill>
                  <a:srgbClr val="000000"/>
                </a:solidFill>
                <a:latin typeface="微软雅黑" panose="020B0503020204020204" charset="-122"/>
                <a:ea typeface="微软雅黑" panose="020B0503020204020204" charset="-122"/>
              </a:rPr>
              <a:t>一：中庭空间由于温室效应能在冬季发挥重要的保温作用。</a:t>
            </a:r>
            <a:endParaRPr lang="en-US" altLang="zh-CN" smtClean="0">
              <a:solidFill>
                <a:srgbClr val="000000"/>
              </a:solidFill>
              <a:latin typeface="微软雅黑" panose="020B0503020204020204" charset="-122"/>
              <a:ea typeface="微软雅黑" panose="020B0503020204020204" charset="-122"/>
            </a:endParaRPr>
          </a:p>
          <a:p>
            <a:pPr marL="342900" lvl="0" indent="-342900">
              <a:lnSpc>
                <a:spcPct val="80000"/>
              </a:lnSpc>
              <a:spcBef>
                <a:spcPct val="20000"/>
              </a:spcBef>
              <a:defRPr/>
            </a:pPr>
            <a:r>
              <a:rPr lang="zh-CN" altLang="en-US" smtClean="0">
                <a:solidFill>
                  <a:srgbClr val="000000"/>
                </a:solidFill>
                <a:latin typeface="微软雅黑" panose="020B0503020204020204" charset="-122"/>
                <a:ea typeface="微软雅黑" panose="020B0503020204020204" charset="-122"/>
              </a:rPr>
              <a:t>但常常因夏季过热需降温而消耗大量的能源。</a:t>
            </a:r>
            <a:endParaRPr lang="en-US" altLang="zh-CN" smtClean="0">
              <a:solidFill>
                <a:srgbClr val="000000"/>
              </a:solidFill>
              <a:latin typeface="微软雅黑" panose="020B0503020204020204" charset="-122"/>
              <a:ea typeface="微软雅黑" panose="020B0503020204020204" charset="-122"/>
            </a:endParaRPr>
          </a:p>
          <a:p>
            <a:pPr marL="342900" lvl="0" indent="-342900">
              <a:lnSpc>
                <a:spcPct val="80000"/>
              </a:lnSpc>
              <a:spcBef>
                <a:spcPct val="20000"/>
              </a:spcBef>
              <a:defRPr/>
            </a:pPr>
            <a:endParaRPr lang="en-US" altLang="zh-CN" smtClean="0">
              <a:solidFill>
                <a:srgbClr val="000000"/>
              </a:solidFill>
              <a:latin typeface="微软雅黑" panose="020B0503020204020204" charset="-122"/>
              <a:ea typeface="微软雅黑" panose="020B0503020204020204" charset="-122"/>
            </a:endParaRPr>
          </a:p>
          <a:p>
            <a:pPr marL="342900" lvl="0" indent="-342900">
              <a:lnSpc>
                <a:spcPct val="80000"/>
              </a:lnSpc>
              <a:spcBef>
                <a:spcPct val="20000"/>
              </a:spcBef>
              <a:defRPr/>
            </a:pPr>
            <a:r>
              <a:rPr lang="zh-CN" altLang="en-US" smtClean="0">
                <a:solidFill>
                  <a:srgbClr val="000000"/>
                </a:solidFill>
                <a:latin typeface="微软雅黑" panose="020B0503020204020204" charset="-122"/>
                <a:ea typeface="微软雅黑" panose="020B0503020204020204" charset="-122"/>
              </a:rPr>
              <a:t>赫尔佐格策略：</a:t>
            </a:r>
            <a:endParaRPr lang="en-US" altLang="zh-CN" smtClean="0">
              <a:solidFill>
                <a:srgbClr val="000000"/>
              </a:solidFill>
              <a:latin typeface="微软雅黑" panose="020B0503020204020204" charset="-122"/>
              <a:ea typeface="微软雅黑" panose="020B0503020204020204" charset="-122"/>
            </a:endParaRPr>
          </a:p>
          <a:p>
            <a:pPr marL="342900" lvl="0" indent="-342900">
              <a:lnSpc>
                <a:spcPct val="80000"/>
              </a:lnSpc>
              <a:spcBef>
                <a:spcPct val="20000"/>
              </a:spcBef>
              <a:defRPr/>
            </a:pPr>
            <a:r>
              <a:rPr lang="zh-CN" altLang="en-US" smtClean="0">
                <a:solidFill>
                  <a:srgbClr val="000000"/>
                </a:solidFill>
                <a:latin typeface="微软雅黑" panose="020B0503020204020204" charset="-122"/>
                <a:ea typeface="微软雅黑" panose="020B0503020204020204" charset="-122"/>
              </a:rPr>
              <a:t>利用空间高度以形成足够的温差来带走热气流，同时维护</a:t>
            </a:r>
            <a:endParaRPr lang="en-US" altLang="zh-CN" smtClean="0">
              <a:solidFill>
                <a:srgbClr val="000000"/>
              </a:solidFill>
              <a:latin typeface="微软雅黑" panose="020B0503020204020204" charset="-122"/>
              <a:ea typeface="微软雅黑" panose="020B0503020204020204" charset="-122"/>
            </a:endParaRPr>
          </a:p>
          <a:p>
            <a:pPr marL="342900" lvl="0" indent="-342900">
              <a:lnSpc>
                <a:spcPct val="80000"/>
              </a:lnSpc>
              <a:spcBef>
                <a:spcPct val="20000"/>
              </a:spcBef>
              <a:buFont typeface="Arial" panose="020B0604020202020204" pitchFamily="34" charset="0"/>
              <a:buChar char="•"/>
              <a:defRPr/>
            </a:pPr>
            <a:r>
              <a:rPr lang="zh-CN" altLang="en-US" smtClean="0">
                <a:solidFill>
                  <a:srgbClr val="000000"/>
                </a:solidFill>
                <a:latin typeface="微软雅黑" panose="020B0503020204020204" charset="-122"/>
                <a:ea typeface="微软雅黑" panose="020B0503020204020204" charset="-122"/>
              </a:rPr>
              <a:t>结构一定要真正起到遮阳的作用</a:t>
            </a:r>
            <a:endParaRPr lang="zh-CN" altLang="en-US" smtClean="0">
              <a:solidFill>
                <a:srgbClr val="000000"/>
              </a:solidFill>
              <a:latin typeface="微软雅黑" panose="020B0503020204020204" charset="-122"/>
              <a:ea typeface="微软雅黑" panose="020B0503020204020204" charset="-122"/>
            </a:endParaRPr>
          </a:p>
        </p:txBody>
      </p:sp>
      <p:sp>
        <p:nvSpPr>
          <p:cNvPr id="11" name="Rectangle 3"/>
          <p:cNvSpPr txBox="1">
            <a:spLocks noRot="1" noChangeArrowheads="1"/>
          </p:cNvSpPr>
          <p:nvPr/>
        </p:nvSpPr>
        <p:spPr>
          <a:xfrm>
            <a:off x="4000464" y="2428868"/>
            <a:ext cx="5143536" cy="2857520"/>
          </a:xfrm>
          <a:prstGeom prst="rect">
            <a:avLst/>
          </a:prstGeom>
        </p:spPr>
        <p:txBody>
          <a:bodyPr vert="horz" lIns="91440" tIns="45720" rIns="91440" bIns="45720" rtlCol="0">
            <a:normAutofit lnSpcReduction="20000"/>
          </a:bodyPr>
          <a:lstStyle/>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在霍次大街住宅开发项目中，在寒冷冬季，中庭</a:t>
            </a: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收到太阳辐射而温度升高，能大幅度的减少临近住宅</a:t>
            </a: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的取暖能耗；而夏季余量能够透过大厅屋顶上的开口</a:t>
            </a: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排出室外，同时凉爽的空气从底层进入，以保证建筑</a:t>
            </a: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能在夜里冷却下来。中庭空间发挥了良好的热缓冲的</a:t>
            </a: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作用，从而使住宅空间的热环境相对稳定，从而节约</a:t>
            </a: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能源供给。</a:t>
            </a: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80000"/>
              </a:lnSpc>
              <a:spcBef>
                <a:spcPct val="20000"/>
              </a:spcBef>
              <a:spcAft>
                <a:spcPct val="0"/>
              </a:spcAft>
              <a:buClrTx/>
              <a:buSzTx/>
              <a:buFont typeface="Arial" panose="020B0604020202020204" pitchFamily="34" charset="0"/>
              <a:buChar char="•"/>
              <a:defRPr/>
            </a:pP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additive="base">
                                        <p:cTn id="3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7" name="图片 6"/>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0" name="图片 9"/>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pic>
        <p:nvPicPr>
          <p:cNvPr id="4" name="Picture 8" descr="2006071814394346_10"/>
          <p:cNvPicPr>
            <a:picLocks noChangeAspect="1" noChangeArrowheads="1"/>
          </p:cNvPicPr>
          <p:nvPr/>
        </p:nvPicPr>
        <p:blipFill>
          <a:blip r:embed="rId10"/>
          <a:stretch>
            <a:fillRect/>
          </a:stretch>
        </p:blipFill>
        <p:spPr bwMode="auto">
          <a:xfrm>
            <a:off x="285720" y="0"/>
            <a:ext cx="8001056" cy="5870155"/>
          </a:xfrm>
          <a:prstGeom prst="rect">
            <a:avLst/>
          </a:prstGeom>
          <a:noFill/>
        </p:spPr>
      </p:pic>
      <p:sp>
        <p:nvSpPr>
          <p:cNvPr id="5" name="TextBox 4"/>
          <p:cNvSpPr txBox="1"/>
          <p:nvPr/>
        </p:nvSpPr>
        <p:spPr>
          <a:xfrm>
            <a:off x="3214678" y="6143644"/>
            <a:ext cx="2500330" cy="368300"/>
          </a:xfrm>
          <a:prstGeom prst="rect">
            <a:avLst/>
          </a:prstGeom>
          <a:noFill/>
        </p:spPr>
        <p:txBody>
          <a:bodyPr wrap="square" rtlCol="0">
            <a:spAutoFit/>
          </a:bodyPr>
          <a:lstStyle/>
          <a:p>
            <a:r>
              <a:rPr lang="zh-CN" altLang="en-US" smtClean="0">
                <a:solidFill>
                  <a:schemeClr val="dk1">
                    <a:lumMod val="85000"/>
                    <a:lumOff val="15000"/>
                  </a:schemeClr>
                </a:solidFill>
                <a:latin typeface="微软雅黑" panose="020B0503020204020204" charset="-122"/>
                <a:ea typeface="微软雅黑" panose="020B0503020204020204" charset="-122"/>
              </a:rPr>
              <a:t>中庭空间能量交换图</a:t>
            </a:r>
            <a:endParaRPr lang="zh-CN" altLang="en-US" smtClean="0">
              <a:solidFill>
                <a:schemeClr val="dk1">
                  <a:lumMod val="85000"/>
                  <a:lumOff val="15000"/>
                </a:schemeClr>
              </a:solidFill>
              <a:latin typeface="微软雅黑" panose="020B0503020204020204" charset="-122"/>
              <a:ea typeface="微软雅黑" panose="020B0503020204020204"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8" name="图片 7"/>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9" name="图片 8"/>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11" name="图片 10"/>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2" name="图片 11"/>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5" name="图片 14"/>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Rectangle 2"/>
          <p:cNvSpPr>
            <a:spLocks noGrp="1" noRot="1" noChangeArrowheads="1"/>
          </p:cNvSpPr>
          <p:nvPr>
            <p:ph type="title" idx="4294967295"/>
          </p:nvPr>
        </p:nvSpPr>
        <p:spPr>
          <a:xfrm>
            <a:off x="0" y="0"/>
            <a:ext cx="4643470" cy="928670"/>
          </a:xfr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buClrTx/>
              <a:buSzTx/>
              <a:buFontTx/>
            </a:pPr>
            <a:r>
              <a:rPr lang="zh-CN" altLang="en-US" sz="2800">
                <a:solidFill>
                  <a:schemeClr val="dk1">
                    <a:lumMod val="85000"/>
                    <a:lumOff val="15000"/>
                  </a:schemeClr>
                </a:solidFill>
                <a:latin typeface="汉仪旗黑-85S" charset="0"/>
                <a:cs typeface="汉仪旗黑-85S" charset="0"/>
                <a:sym typeface="+mn-ea"/>
              </a:rPr>
              <a:t>（</a:t>
            </a:r>
            <a:r>
              <a:rPr lang="zh-CN" altLang="en-US" sz="2800">
                <a:solidFill>
                  <a:schemeClr val="dk1">
                    <a:lumMod val="85000"/>
                    <a:lumOff val="15000"/>
                  </a:schemeClr>
                </a:solidFill>
                <a:latin typeface="汉仪旗黑-85S" charset="0"/>
                <a:cs typeface="汉仪旗黑-85S" charset="0"/>
                <a:sym typeface="+mn-ea"/>
              </a:rPr>
              <a:t>3</a:t>
            </a:r>
            <a:r>
              <a:rPr lang="zh-CN" altLang="en-US" sz="2800">
                <a:solidFill>
                  <a:schemeClr val="dk1">
                    <a:lumMod val="85000"/>
                    <a:lumOff val="15000"/>
                  </a:schemeClr>
                </a:solidFill>
                <a:latin typeface="汉仪旗黑-85S" charset="0"/>
                <a:cs typeface="汉仪旗黑-85S" charset="0"/>
                <a:sym typeface="+mn-ea"/>
              </a:rPr>
              <a:t>） “温度洋葱”的措施</a:t>
            </a:r>
            <a:endParaRPr lang="zh-CN" altLang="en-US" sz="2800">
              <a:solidFill>
                <a:schemeClr val="dk1">
                  <a:lumMod val="85000"/>
                  <a:lumOff val="15000"/>
                </a:schemeClr>
              </a:solidFill>
              <a:latin typeface="汉仪旗黑-85S" charset="0"/>
              <a:cs typeface="汉仪旗黑-85S" charset="0"/>
              <a:sym typeface="+mn-ea"/>
            </a:endParaRPr>
          </a:p>
        </p:txBody>
      </p:sp>
      <p:sp>
        <p:nvSpPr>
          <p:cNvPr id="5" name="Rectangle 3"/>
          <p:cNvSpPr txBox="1">
            <a:spLocks noRot="1" noChangeArrowheads="1"/>
          </p:cNvSpPr>
          <p:nvPr/>
        </p:nvSpPr>
        <p:spPr>
          <a:xfrm>
            <a:off x="285720" y="785794"/>
            <a:ext cx="4465637" cy="38274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defRPr/>
            </a:pPr>
            <a:r>
              <a:rPr kumimoji="0" lang="en-US" altLang="zh-CN"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就是按照不同的使用温度要求，把不同使用空间从内向外依</a:t>
            </a:r>
            <a:endPar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None/>
              <a:defRPr/>
            </a:pPr>
            <a:r>
              <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次布置。通过设置具有梯度的空间，达到最大限度的节能。</a:t>
            </a:r>
            <a:endPar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None/>
              <a:defRPr/>
            </a:pPr>
            <a:r>
              <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在</a:t>
            </a:r>
            <a:r>
              <a:rPr kumimoji="0" lang="en-US" altLang="zh-CN" sz="2000" b="0" i="0" u="none" strike="noStrike" kern="1200" cap="none" spc="0" normalizeH="0" baseline="0" noProof="0" err="1"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Pfalz</a:t>
            </a:r>
            <a:r>
              <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的小别墅项目中，将</a:t>
            </a:r>
            <a:endPar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None/>
              <a:defRPr/>
            </a:pPr>
            <a:r>
              <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需要保持较高温度的洗澡间置于</a:t>
            </a:r>
            <a:endPar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None/>
              <a:defRPr/>
            </a:pPr>
            <a:r>
              <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建筑最深处，其他空间依次布置，最外层还设置太阳房作为室内外</a:t>
            </a:r>
            <a:endPar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None/>
              <a:defRPr/>
            </a:pPr>
            <a:r>
              <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缓冲空间，以保证室内温度稳定。</a:t>
            </a:r>
            <a:endPar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defRPr/>
            </a:pPr>
            <a:endParaRPr kumimoji="0" lang="zh-CN" altLang="en-US" sz="20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6" name="Picture 6" descr="平面"/>
          <p:cNvPicPr>
            <a:picLocks noChangeAspect="1" noChangeArrowheads="1"/>
          </p:cNvPicPr>
          <p:nvPr/>
        </p:nvPicPr>
        <p:blipFill>
          <a:blip r:embed="rId10"/>
          <a:stretch>
            <a:fillRect/>
          </a:stretch>
        </p:blipFill>
        <p:spPr bwMode="auto">
          <a:xfrm>
            <a:off x="5357818" y="357166"/>
            <a:ext cx="3143272" cy="3216033"/>
          </a:xfrm>
          <a:prstGeom prst="rect">
            <a:avLst/>
          </a:prstGeom>
          <a:noFill/>
        </p:spPr>
      </p:pic>
      <p:pic>
        <p:nvPicPr>
          <p:cNvPr id="7" name="Picture 4" descr="小别墅"/>
          <p:cNvPicPr>
            <a:picLocks noChangeAspect="1" noChangeArrowheads="1"/>
          </p:cNvPicPr>
          <p:nvPr/>
        </p:nvPicPr>
        <p:blipFill>
          <a:blip r:embed="rId11"/>
          <a:stretch>
            <a:fillRect/>
          </a:stretch>
        </p:blipFill>
        <p:spPr bwMode="auto">
          <a:xfrm>
            <a:off x="4857752" y="3714752"/>
            <a:ext cx="3822700" cy="2887662"/>
          </a:xfrm>
          <a:prstGeom prst="rect">
            <a:avLst/>
          </a:prstGeom>
          <a:noFill/>
        </p:spPr>
      </p:pic>
      <p:sp>
        <p:nvSpPr>
          <p:cNvPr id="10" name="矩形 9"/>
          <p:cNvSpPr/>
          <p:nvPr>
            <p:custDataLst>
              <p:tags r:id="rId12"/>
            </p:custDataLst>
          </p:nvPr>
        </p:nvSpPr>
        <p:spPr>
          <a:xfrm rot="18995824">
            <a:off x="6788907" y="1168029"/>
            <a:ext cx="356662" cy="3566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12"/>
          <p:cNvSpPr/>
          <p:nvPr>
            <p:custDataLst>
              <p:tags r:id="rId13"/>
            </p:custDataLst>
          </p:nvPr>
        </p:nvSpPr>
        <p:spPr>
          <a:xfrm>
            <a:off x="5519854" y="2252546"/>
            <a:ext cx="1014761" cy="1081669"/>
          </a:xfrm>
          <a:custGeom>
            <a:avLst/>
            <a:gdLst>
              <a:gd name="connsiteX0" fmla="*/ 100361 w 1014761"/>
              <a:gd name="connsiteY0" fmla="*/ 0 h 1081669"/>
              <a:gd name="connsiteX1" fmla="*/ 0 w 1014761"/>
              <a:gd name="connsiteY1" fmla="*/ 100361 h 1081669"/>
              <a:gd name="connsiteX2" fmla="*/ 1014761 w 1014761"/>
              <a:gd name="connsiteY2" fmla="*/ 1081669 h 1081669"/>
            </a:gdLst>
            <a:ahLst/>
            <a:cxnLst>
              <a:cxn ang="0">
                <a:pos x="connsiteX0" y="connsiteY0"/>
              </a:cxn>
              <a:cxn ang="0">
                <a:pos x="connsiteX1" y="connsiteY1"/>
              </a:cxn>
              <a:cxn ang="0">
                <a:pos x="connsiteX2" y="connsiteY2"/>
              </a:cxn>
            </a:cxnLst>
            <a:rect l="l" t="t" r="r" b="b"/>
            <a:pathLst>
              <a:path w="1014761" h="1081669">
                <a:moveTo>
                  <a:pt x="100361" y="0"/>
                </a:moveTo>
                <a:lnTo>
                  <a:pt x="0" y="100361"/>
                </a:lnTo>
                <a:lnTo>
                  <a:pt x="1014761" y="1081669"/>
                </a:lnTo>
              </a:path>
            </a:pathLst>
          </a:custGeom>
          <a:ln w="5715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微软雅黑" panose="020B0503020204020204" charset="-122"/>
              <a:ea typeface="微软雅黑" panose="020B0503020204020204" charset="-122"/>
            </a:endParaRPr>
          </a:p>
        </p:txBody>
      </p:sp>
      <p:sp>
        <p:nvSpPr>
          <p:cNvPr id="14" name="任意多边形 13"/>
          <p:cNvSpPr/>
          <p:nvPr>
            <p:custDataLst>
              <p:tags r:id="rId14"/>
            </p:custDataLst>
          </p:nvPr>
        </p:nvSpPr>
        <p:spPr>
          <a:xfrm>
            <a:off x="7281746" y="2230244"/>
            <a:ext cx="1059366" cy="1126273"/>
          </a:xfrm>
          <a:custGeom>
            <a:avLst/>
            <a:gdLst>
              <a:gd name="connsiteX0" fmla="*/ 959005 w 1059366"/>
              <a:gd name="connsiteY0" fmla="*/ 0 h 1126273"/>
              <a:gd name="connsiteX1" fmla="*/ 1059366 w 1059366"/>
              <a:gd name="connsiteY1" fmla="*/ 66907 h 1126273"/>
              <a:gd name="connsiteX2" fmla="*/ 133815 w 1059366"/>
              <a:gd name="connsiteY2" fmla="*/ 1126273 h 1126273"/>
              <a:gd name="connsiteX3" fmla="*/ 0 w 1059366"/>
              <a:gd name="connsiteY3" fmla="*/ 981307 h 1126273"/>
            </a:gdLst>
            <a:ahLst/>
            <a:cxnLst>
              <a:cxn ang="0">
                <a:pos x="connsiteX0" y="connsiteY0"/>
              </a:cxn>
              <a:cxn ang="0">
                <a:pos x="connsiteX1" y="connsiteY1"/>
              </a:cxn>
              <a:cxn ang="0">
                <a:pos x="connsiteX2" y="connsiteY2"/>
              </a:cxn>
              <a:cxn ang="0">
                <a:pos x="connsiteX3" y="connsiteY3"/>
              </a:cxn>
            </a:cxnLst>
            <a:rect l="l" t="t" r="r" b="b"/>
            <a:pathLst>
              <a:path w="1059366" h="1126273">
                <a:moveTo>
                  <a:pt x="959005" y="0"/>
                </a:moveTo>
                <a:lnTo>
                  <a:pt x="1059366" y="66907"/>
                </a:lnTo>
                <a:lnTo>
                  <a:pt x="133815" y="1126273"/>
                </a:lnTo>
                <a:lnTo>
                  <a:pt x="0" y="981307"/>
                </a:lnTo>
              </a:path>
            </a:pathLst>
          </a:custGeom>
          <a:ln w="5715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微软雅黑" panose="020B0503020204020204" charset="-122"/>
              <a:ea typeface="微软雅黑" panose="020B0503020204020204" charset="-122"/>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childTnLst>
                                    <p:set>
                                      <p:cBhvr>
                                        <p:cTn id="34" dur="1" fill="hold">
                                          <p:stCondLst>
                                            <p:cond delay="0"/>
                                          </p:stCondLst>
                                        </p:cTn>
                                        <p:tgtEl>
                                          <p:spTgt spid="6"/>
                                        </p:tgtEl>
                                        <p:attrNameLst>
                                          <p:attrName>style.visibility</p:attrName>
                                        </p:attrNameLst>
                                      </p:cBhvr>
                                      <p:to>
                                        <p:strVal val="visible"/>
                                      </p:to>
                                    </p:set>
                                    <p:animEffect transition="in" filter="diamond(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childTnLst>
                                    <p:set>
                                      <p:cBhvr>
                                        <p:cTn id="39" dur="1" fill="hold">
                                          <p:stCondLst>
                                            <p:cond delay="0"/>
                                          </p:stCondLst>
                                        </p:cTn>
                                        <p:tgtEl>
                                          <p:spTgt spid="7"/>
                                        </p:tgtEl>
                                        <p:attrNameLst>
                                          <p:attrName>style.visibility</p:attrName>
                                        </p:attrNameLst>
                                      </p:cBhvr>
                                      <p:to>
                                        <p:strVal val="visible"/>
                                      </p:to>
                                    </p:set>
                                    <p:animEffect transition="in" filter="box(in)">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a:blip r:embed="rId2"/>
          <a:stretch>
            <a:fillRect/>
          </a:stretch>
        </p:blipFill>
        <p:spPr>
          <a:xfrm>
            <a:off x="0" y="0"/>
            <a:ext cx="1082040" cy="1394460"/>
          </a:xfrm>
          <a:prstGeom prst="rect">
            <a:avLst/>
          </a:prstGeom>
        </p:spPr>
      </p:pic>
      <p:pic>
        <p:nvPicPr>
          <p:cNvPr id="7" name="图片 6"/>
          <p:cNvPicPr>
            <a:picLocks noChangeAspect="1"/>
          </p:cNvPicPr>
          <p:nvPr userDrawn="1">
            <p:custDataLst>
              <p:tags r:id="rId3"/>
            </p:custDataLst>
          </p:nvPr>
        </p:nvPicPr>
        <p:blipFill>
          <a:blip r:embed="rId2"/>
          <a:stretch>
            <a:fillRect/>
          </a:stretch>
        </p:blipFill>
        <p:spPr>
          <a:xfrm rot="10800000">
            <a:off x="8061960" y="5463540"/>
            <a:ext cx="1082040" cy="1394460"/>
          </a:xfrm>
          <a:prstGeom prst="rect">
            <a:avLst/>
          </a:prstGeom>
        </p:spPr>
      </p:pic>
      <p:pic>
        <p:nvPicPr>
          <p:cNvPr id="8" name="图片 7"/>
          <p:cNvPicPr>
            <a:picLocks noChangeAspect="1"/>
          </p:cNvPicPr>
          <p:nvPr userDrawn="1">
            <p:custDataLst>
              <p:tags r:id="rId4"/>
            </p:custDataLst>
          </p:nvPr>
        </p:nvPicPr>
        <p:blipFill>
          <a:blip r:embed="rId5" cstate="email"/>
          <a:stretch>
            <a:fillRect/>
          </a:stretch>
        </p:blipFill>
        <p:spPr>
          <a:xfrm>
            <a:off x="5576887" y="540623"/>
            <a:ext cx="3019901" cy="2077879"/>
          </a:xfrm>
          <a:prstGeom prst="rect">
            <a:avLst/>
          </a:prstGeom>
        </p:spPr>
      </p:pic>
      <p:pic>
        <p:nvPicPr>
          <p:cNvPr id="9" name="图片 8"/>
          <p:cNvPicPr>
            <a:picLocks noChangeAspect="1"/>
          </p:cNvPicPr>
          <p:nvPr userDrawn="1">
            <p:custDataLst>
              <p:tags r:id="rId6"/>
            </p:custDataLst>
          </p:nvPr>
        </p:nvPicPr>
        <p:blipFill>
          <a:blip r:embed="rId7" cstate="email"/>
          <a:stretch>
            <a:fillRect/>
          </a:stretch>
        </p:blipFill>
        <p:spPr>
          <a:xfrm>
            <a:off x="8596789" y="2329180"/>
            <a:ext cx="403860" cy="335280"/>
          </a:xfrm>
          <a:prstGeom prst="rect">
            <a:avLst/>
          </a:prstGeom>
        </p:spPr>
      </p:pic>
      <p:pic>
        <p:nvPicPr>
          <p:cNvPr id="10" name="图片 9"/>
          <p:cNvPicPr>
            <a:picLocks noChangeAspect="1"/>
          </p:cNvPicPr>
          <p:nvPr userDrawn="1">
            <p:custDataLst>
              <p:tags r:id="rId8"/>
            </p:custDataLst>
          </p:nvPr>
        </p:nvPicPr>
        <p:blipFill>
          <a:blip r:embed="rId5" cstate="email"/>
          <a:stretch>
            <a:fillRect/>
          </a:stretch>
        </p:blipFill>
        <p:spPr>
          <a:xfrm>
            <a:off x="547211" y="2843133"/>
            <a:ext cx="3019901" cy="2077879"/>
          </a:xfrm>
          <a:prstGeom prst="rect">
            <a:avLst/>
          </a:prstGeom>
        </p:spPr>
      </p:pic>
      <p:pic>
        <p:nvPicPr>
          <p:cNvPr id="11" name="图片 10"/>
          <p:cNvPicPr>
            <a:picLocks noChangeAspect="1"/>
          </p:cNvPicPr>
          <p:nvPr userDrawn="1">
            <p:custDataLst>
              <p:tags r:id="rId9"/>
            </p:custDataLst>
          </p:nvPr>
        </p:nvPicPr>
        <p:blipFill>
          <a:blip r:embed="rId7" cstate="email"/>
          <a:stretch>
            <a:fillRect/>
          </a:stretch>
        </p:blipFill>
        <p:spPr>
          <a:xfrm rot="19800000">
            <a:off x="280988" y="5436235"/>
            <a:ext cx="403860" cy="335280"/>
          </a:xfrm>
          <a:prstGeom prst="rect">
            <a:avLst/>
          </a:prstGeom>
        </p:spPr>
      </p:pic>
      <p:sp>
        <p:nvSpPr>
          <p:cNvPr id="4" name="Rectangle 2"/>
          <p:cNvSpPr>
            <a:spLocks noGrp="1" noRot="1" noChangeArrowheads="1"/>
          </p:cNvSpPr>
          <p:nvPr>
            <p:ph type="title" idx="4294967295"/>
          </p:nvPr>
        </p:nvSpPr>
        <p:spPr>
          <a:xfrm>
            <a:off x="1714480" y="500042"/>
            <a:ext cx="5462596" cy="785818"/>
          </a:xfr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buClrTx/>
              <a:buSzTx/>
              <a:buFontTx/>
            </a:pPr>
            <a:r>
              <a:rPr lang="en-US" altLang="zh-CN" sz="3400">
                <a:solidFill>
                  <a:schemeClr val="dk1">
                    <a:lumMod val="85000"/>
                    <a:lumOff val="15000"/>
                  </a:schemeClr>
                </a:solidFill>
                <a:latin typeface="汉仪旗黑-85S" charset="0"/>
                <a:cs typeface="汉仪旗黑-85S" charset="0"/>
                <a:sym typeface="+mn-ea"/>
              </a:rPr>
              <a:t>2 </a:t>
            </a:r>
            <a:r>
              <a:rPr lang="en-US" altLang="zh-CN" sz="3400">
                <a:solidFill>
                  <a:schemeClr val="dk1">
                    <a:lumMod val="85000"/>
                    <a:lumOff val="15000"/>
                  </a:schemeClr>
                </a:solidFill>
                <a:latin typeface="汉仪旗黑-85S" charset="0"/>
                <a:cs typeface="汉仪旗黑-85S" charset="0"/>
                <a:sym typeface="+mn-ea"/>
              </a:rPr>
              <a:t>采光与遮阳的协调</a:t>
            </a:r>
            <a:br>
              <a:rPr lang="en-US" altLang="zh-CN" sz="3400">
                <a:solidFill>
                  <a:schemeClr val="dk1">
                    <a:lumMod val="85000"/>
                    <a:lumOff val="15000"/>
                  </a:schemeClr>
                </a:solidFill>
                <a:latin typeface="汉仪旗黑-85S" charset="0"/>
                <a:cs typeface="汉仪旗黑-85S" charset="0"/>
                <a:sym typeface="+mn-ea"/>
              </a:rPr>
            </a:br>
            <a:endParaRPr lang="en-US" altLang="zh-CN" sz="3400">
              <a:solidFill>
                <a:schemeClr val="dk1">
                  <a:lumMod val="85000"/>
                  <a:lumOff val="15000"/>
                </a:schemeClr>
              </a:solidFill>
              <a:latin typeface="汉仪旗黑-85S" charset="0"/>
              <a:cs typeface="汉仪旗黑-85S" charset="0"/>
              <a:sym typeface="+mn-ea"/>
            </a:endParaRPr>
          </a:p>
        </p:txBody>
      </p:sp>
      <p:sp>
        <p:nvSpPr>
          <p:cNvPr id="6" name="Rectangle 3"/>
          <p:cNvSpPr txBox="1">
            <a:spLocks noRot="1" noChangeArrowheads="1"/>
          </p:cNvSpPr>
          <p:nvPr/>
        </p:nvSpPr>
        <p:spPr>
          <a:xfrm>
            <a:off x="642910" y="1571612"/>
            <a:ext cx="7215238" cy="450059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24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最大限度地利用自然光不仅能够节约大量能源，还是使用者生理和心理舒适的基本要求。伴随着现代大体量建筑的出现，建筑空间往往忽视了对自然光的利用。</a:t>
            </a:r>
            <a:endParaRPr kumimoji="0" lang="zh-CN" altLang="en-US" sz="24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None/>
              <a:defRPr/>
            </a:pPr>
            <a:r>
              <a:rPr kumimoji="0" lang="zh-CN" altLang="en-US" sz="24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但是，由于自然光的使用也容易伴随着过多的热量引入。因此，协调解决采光和遮阳是赫尔佐格作品的重要课题，其主要表现为两种策略：</a:t>
            </a:r>
            <a:r>
              <a:rPr kumimoji="0" lang="zh-CN" altLang="en-US" sz="2400" b="1"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北向光线的利用</a:t>
            </a:r>
            <a:r>
              <a:rPr kumimoji="0" lang="zh-CN" altLang="en-US" sz="24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300" b="1"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采光与遮阳的转换</a:t>
            </a:r>
            <a:r>
              <a:rPr kumimoji="0" lang="zh-CN" altLang="en-US" sz="23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endParaRPr kumimoji="0" lang="zh-CN" altLang="en-US" sz="24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endParaRPr kumimoji="0" lang="zh-CN" altLang="en-US" sz="32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spTree>
    <p:custDataLst>
      <p:tags r:id="rId10"/>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 name="KSO_WM_SLIDE_BACKGROUND_TYPE" val="leftRigh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 name="KSO_WM_SLIDE_BACKGROUND_TYPE" val="leftRigh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6"/>
  <p:tag name="KSO_WM_UNIT_LAYERLEVEL" val="1"/>
  <p:tag name="KSO_WM_TAG_VERSION" val="1.0"/>
  <p:tag name="KSO_WM_BEAUTIFY_FLAG" val="#wm#"/>
  <p:tag name="KSO_WM_UNIT_TYPE" val="i"/>
  <p:tag name="KSO_WM_UNIT_INDEX" val="6"/>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6"/>
  <p:tag name="KSO_WM_UNIT_LAYERLEVEL" val="1"/>
  <p:tag name="KSO_WM_TAG_VERSION" val="1.0"/>
  <p:tag name="KSO_WM_BEAUTIFY_FLAG" val="#wm#"/>
  <p:tag name="KSO_WM_UNIT_TYPE" val="i"/>
  <p:tag name="KSO_WM_UNIT_INDEX" val="6"/>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 name="KSO_WM_SLIDE_BACKGROUND_TYPE" val="bottomTop"/>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6"/>
  <p:tag name="KSO_WM_UNIT_LAYERLEVEL" val="1"/>
  <p:tag name="KSO_WM_TAG_VERSION" val="1.0"/>
  <p:tag name="KSO_WM_BEAUTIFY_FLAG" val="#wm#"/>
  <p:tag name="KSO_WM_UNIT_TYPE" val="i"/>
  <p:tag name="KSO_WM_UNIT_INDEX" val="6"/>
  <p:tag name="KSO_WM_SLIDE_BACKGROUND_TYPE" val="bottomTop"/>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UNIT_TYPE" val="i"/>
  <p:tag name="KSO_WM_UNIT_INDEX" val="4"/>
  <p:tag name="KSO_WM_SLIDE_BACKGROUND_TYPE" val="navigation"/>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UNIT_TYPE" val="i"/>
  <p:tag name="KSO_WM_UNIT_INDEX" val="5"/>
  <p:tag name="KSO_WM_SLIDE_BACKGROUND_TYPE" val="navigation"/>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6"/>
  <p:tag name="KSO_WM_UNIT_LAYERLEVEL" val="1"/>
  <p:tag name="KSO_WM_TAG_VERSION" val="1.0"/>
  <p:tag name="KSO_WM_BEAUTIFY_FLAG" val="#wm#"/>
  <p:tag name="KSO_WM_UNIT_TYPE" val="i"/>
  <p:tag name="KSO_WM_UNIT_INDEX" val="6"/>
  <p:tag name="KSO_WM_SLIDE_BACKGROUND_TYPE" val="navigation"/>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18"/>
</p:tagLst>
</file>

<file path=ppt/tags/tag21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18"/>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9.xml><?xml version="1.0" encoding="utf-8"?>
<p:tagLst xmlns:p="http://schemas.openxmlformats.org/presentationml/2006/main">
  <p:tag name="KSO_WM_TAG_VERSION" val="1.0"/>
  <p:tag name="KSO_WM_BEAUTIFY_FLAG" val="#wm#"/>
  <p:tag name="KSO_WM_COMBINE_RELATE_SLIDE_ID" val="background20176429_1"/>
  <p:tag name="KSO_WM_TEMPLATE_CATEGORY" val="custom"/>
  <p:tag name="KSO_WM_TEMPLATE_INDEX" val="20177118"/>
  <p:tag name="KSO_WM_TEMPLATE_SUBCATEGORY" val="17"/>
  <p:tag name="KSO_WM_TEMPLATE_THUMBS_INDEX" val="1、3、5、8、13、16、19、25、28、30、32"/>
  <p:tag name="KSO_WM_TEMPLATE_MASTER_TYPE" val="1"/>
  <p:tag name="KSO_WM_TEMPLATE_COLOR_TYPE" val="1"/>
  <p:tag name="KSO_WM_TEMPLATE_MASTER_THUMB_INDEX" val="1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SLIDE_BK_DARK_LIGHT" val="2"/>
  <p:tag name="KSO_WM_SLIDE_BACKGROUND_TYPE" val="general"/>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235.xml><?xml version="1.0" encoding="utf-8"?>
<p:tagLst xmlns:p="http://schemas.openxmlformats.org/presentationml/2006/main">
  <p:tag name="KSO_WM_SLIDE_BK_DARK_LIGHT" val="2"/>
  <p:tag name="KSO_WM_SLIDE_BACKGROUND_TYPE" val="general"/>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242.xml><?xml version="1.0" encoding="utf-8"?>
<p:tagLst xmlns:p="http://schemas.openxmlformats.org/presentationml/2006/main">
  <p:tag name="KSO_WM_SLIDE_BK_DARK_LIGHT" val="2"/>
  <p:tag name="KSO_WM_SLIDE_BACKGROUND_TYPE" val="gener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24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SLIDE_BK_DARK_LIGHT" val="2"/>
  <p:tag name="KSO_WM_SLIDE_BACKGROUND_TYPE" val="general"/>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258.xml><?xml version="1.0" encoding="utf-8"?>
<p:tagLst xmlns:p="http://schemas.openxmlformats.org/presentationml/2006/main">
  <p:tag name="KSO_WM_UNIT_FILL_FORE_SCHEMECOLOR_INDEX_BRIGHTNESS" val="-0.25"/>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5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SLIDE_BK_DARK_LIGHT" val="2"/>
  <p:tag name="KSO_WM_SLIDE_BACKGROUND_TYPE" val="general"/>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SLIDE_BK_DARK_LIGHT" val="2"/>
  <p:tag name="KSO_WM_SLIDE_BACKGROUND_TYPE" val="general"/>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279.xml><?xml version="1.0" encoding="utf-8"?>
<p:tagLst xmlns:p="http://schemas.openxmlformats.org/presentationml/2006/main">
  <p:tag name="KSO_WM_SLIDE_BK_DARK_LIGHT" val="2"/>
  <p:tag name="KSO_WM_SLIDE_BACKGROUND_TYPE" val="gener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2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SLIDE_BK_DARK_LIGHT" val="2"/>
  <p:tag name="KSO_WM_SLIDE_BACKGROUND_TYPE" val="gener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296.xml><?xml version="1.0" encoding="utf-8"?>
<p:tagLst xmlns:p="http://schemas.openxmlformats.org/presentationml/2006/main">
  <p:tag name="KSO_WM_SLIDE_BK_DARK_LIGHT" val="2"/>
  <p:tag name="KSO_WM_SLIDE_BACKGROUND_TYPE" val="general"/>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303.xml><?xml version="1.0" encoding="utf-8"?>
<p:tagLst xmlns:p="http://schemas.openxmlformats.org/presentationml/2006/main">
  <p:tag name="KSO_WM_SLIDE_BK_DARK_LIGHT" val="2"/>
  <p:tag name="KSO_WM_SLIDE_BACKGROUND_TYPE" val="general"/>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p="http://schemas.openxmlformats.org/presentationml/2006/main">
  <p:tag name="KSO_WM_SLIDE_BK_DARK_LIGHT" val="2"/>
  <p:tag name="KSO_WM_SLIDE_BACKGROUND_TYPE" val="general"/>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317.xml><?xml version="1.0" encoding="utf-8"?>
<p:tagLst xmlns:p="http://schemas.openxmlformats.org/presentationml/2006/main">
  <p:tag name="KSO_WM_SLIDE_BK_DARK_LIGHT" val="2"/>
  <p:tag name="KSO_WM_SLIDE_BACKGROUND_TYPE" val="general"/>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324.xml><?xml version="1.0" encoding="utf-8"?>
<p:tagLst xmlns:p="http://schemas.openxmlformats.org/presentationml/2006/main">
  <p:tag name="KSO_WM_UNIT_LINE_FORE_SCHEMECOLOR_INDEX_BRIGHTNESS" val="-0.25"/>
  <p:tag name="KSO_WM_UNIT_LINE_FORE_SCHEMECOLOR_INDEX" val="9"/>
  <p:tag name="KSO_WM_UNIT_LINE_FILL_TYPE" val="2"/>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LINE_FORE_SCHEMECOLOR_INDEX_BRIGHTNESS" val="-0.25"/>
  <p:tag name="KSO_WM_UNIT_LINE_FORE_SCHEMECOLOR_INDEX" val="9"/>
  <p:tag name="KSO_WM_UNIT_LINE_FILL_TYPE" val="2"/>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SLIDE_BK_DARK_LIGHT" val="2"/>
  <p:tag name="KSO_WM_SLIDE_BACKGROUND_TYPE" val="general"/>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3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SLIDE_BK_DARK_LIGHT" val="2"/>
  <p:tag name="KSO_WM_SLIDE_BACKGROUND_TYPE" val="general"/>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347.xml><?xml version="1.0" encoding="utf-8"?>
<p:tagLst xmlns:p="http://schemas.openxmlformats.org/presentationml/2006/main">
  <p:tag name="KSO_WM_SLIDE_BK_DARK_LIGHT" val="2"/>
  <p:tag name="KSO_WM_SLIDE_BACKGROUND_TYPE" val="general"/>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354.xml><?xml version="1.0" encoding="utf-8"?>
<p:tagLst xmlns:p="http://schemas.openxmlformats.org/presentationml/2006/main">
  <p:tag name="KSO_WM_SLIDE_BK_DARK_LIGHT" val="2"/>
  <p:tag name="KSO_WM_SLIDE_BACKGROUND_TYPE" val="general"/>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361.xml><?xml version="1.0" encoding="utf-8"?>
<p:tagLst xmlns:p="http://schemas.openxmlformats.org/presentationml/2006/main">
  <p:tag name="KSO_WM_SLIDE_BK_DARK_LIGHT" val="2"/>
  <p:tag name="KSO_WM_SLIDE_BACKGROUND_TYPE" val="general"/>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702e8779-0a31-4d20-bf2e-726047ad39f4}"/>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b9ebff26-4bfc-4402-917e-e29b4e796b46}"/>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 name="WM_BEAUTIFY_SHAPE_IDENTITY" val="{07e58190-300c-467e-b430-7f559969bb0d}"/>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 name="WM_BEAUTIFY_SHAPE_IDENTITY" val="{8f97fdce-25b8-4abf-bc90-692f19ee725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 name="WM_BEAUTIFY_SHAPE_IDENTITY" val="{191738ed-f1be-4a26-866b-9ba3fc89d49e}"/>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 name="WM_BEAUTIFY_SHAPE_IDENTITY" val="{0421c6bf-c041-46d6-9c35-16a3242a3044}"/>
</p:tagLst>
</file>

<file path=ppt/tags/tag368.xml><?xml version="1.0" encoding="utf-8"?>
<p:tagLst xmlns:p="http://schemas.openxmlformats.org/presentationml/2006/main">
  <p:tag name="KSO_WM_SLIDE_BK_DARK_LIGHT" val="2"/>
  <p:tag name="KSO_WM_SLIDE_BACKGROUND_TYPE" val="general"/>
</p:tagLst>
</file>

<file path=ppt/tags/tag369.xml><?xml version="1.0" encoding="utf-8"?>
<p:tagLst xmlns:p="http://schemas.openxmlformats.org/presentationml/2006/main">
  <p:tag name="AS_NET" val="4.0.30319.36460"/>
  <p:tag name="AS_OS" val="Microsoft Windows NT 6.1.7601 Service Pack 1"/>
  <p:tag name="AS_RELEASE_DATE" val="2017.01.25"/>
  <p:tag name="AS_TITLE" val="Aspose.Slides for .NET 4.0 Client Profile"/>
  <p:tag name="AS_VERSION" val="17.1"/>
  <p:tag name="COMMONDATA" val="eyJoZGlkIjoiZmMyMmEwZTdkNDBmM2VlZDI2MGY0MDQzZDgwOWU1YmYifQ=="/>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LARGE_SHA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LARGE_SHA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
      <a:dk1>
        <a:srgbClr val="000000"/>
      </a:dk1>
      <a:lt1>
        <a:srgbClr val="FFFFFF"/>
      </a:lt1>
      <a:dk2>
        <a:srgbClr val="C6E4E0"/>
      </a:dk2>
      <a:lt2>
        <a:srgbClr val="E6F6F4"/>
      </a:lt2>
      <a:accent1>
        <a:srgbClr val="3C8178"/>
      </a:accent1>
      <a:accent2>
        <a:srgbClr val="007B87"/>
      </a:accent2>
      <a:accent3>
        <a:srgbClr val="007297"/>
      </a:accent3>
      <a:accent4>
        <a:srgbClr val="12659F"/>
      </a:accent4>
      <a:accent5>
        <a:srgbClr val="4F5296"/>
      </a:accent5>
      <a:accent6>
        <a:srgbClr val="783C81"/>
      </a:accent6>
      <a:hlink>
        <a:srgbClr val="658BD5"/>
      </a:hlink>
      <a:folHlink>
        <a:srgbClr val="9F69A3"/>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4205</Words>
  <Application>WPS 演示</Application>
  <PresentationFormat>On-screen Show (4:3)</PresentationFormat>
  <Paragraphs>186</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18</vt:i4>
      </vt:variant>
    </vt:vector>
  </HeadingPairs>
  <TitlesOfParts>
    <vt:vector size="29" baseType="lpstr">
      <vt:lpstr>Arial</vt:lpstr>
      <vt:lpstr>宋体</vt:lpstr>
      <vt:lpstr>Wingdings</vt:lpstr>
      <vt:lpstr>Calibri</vt:lpstr>
      <vt:lpstr>微软雅黑</vt:lpstr>
      <vt:lpstr>Arial Unicode MS</vt:lpstr>
      <vt:lpstr>汉仪旗黑-85S</vt:lpstr>
      <vt:lpstr>黑体</vt:lpstr>
      <vt:lpstr>汉仪旗黑-85S</vt:lpstr>
      <vt:lpstr>Office 主题</vt:lpstr>
      <vt:lpstr>1_Office 主题​​</vt:lpstr>
      <vt:lpstr>PowerPoint 演示文稿</vt:lpstr>
      <vt:lpstr>PowerPoint 演示文稿</vt:lpstr>
      <vt:lpstr>PowerPoint 演示文稿</vt:lpstr>
      <vt:lpstr>1 缓冲空间的营造 </vt:lpstr>
      <vt:lpstr>（1）鲜明的空间分区</vt:lpstr>
      <vt:lpstr>（2）中庭空间的营造</vt:lpstr>
      <vt:lpstr>PowerPoint 演示文稿</vt:lpstr>
      <vt:lpstr>（3） “温度洋葱”的措施</vt:lpstr>
      <vt:lpstr>2 采光与遮阳的协调 </vt:lpstr>
      <vt:lpstr>（1）北向光线的利用</vt:lpstr>
      <vt:lpstr>PowerPoint 演示文稿</vt:lpstr>
      <vt:lpstr>PowerPoint 演示文稿</vt:lpstr>
      <vt:lpstr>PowerPoint 演示文稿</vt:lpstr>
      <vt:lpstr>PowerPoint 演示文稿</vt:lpstr>
      <vt:lpstr>4. 应变界面的构造</vt:lpstr>
      <vt:lpstr>（1）建筑的外界面  </vt:lpstr>
      <vt:lpstr>PowerPoint 演示文稿</vt:lpstr>
      <vt:lpstr>（2）建筑的内界面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朝夕</cp:lastModifiedBy>
  <cp:revision>3</cp:revision>
  <cp:lastPrinted>2019-11-22T18:41:00Z</cp:lastPrinted>
  <dcterms:created xsi:type="dcterms:W3CDTF">2019-11-22T18:41:00Z</dcterms:created>
  <dcterms:modified xsi:type="dcterms:W3CDTF">2022-09-24T07:15:43Z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B3778886EBBA499C84A5C808EA687D81</vt:lpwstr>
  </property>
  <property fmtid="{D5CDD505-2E9C-101B-9397-08002B2CF9AE}" pid="3" name="KSOProductBuildVer">
    <vt:lpwstr>2052-11.1.0.12019</vt:lpwstr>
  </property>
</Properties>
</file>